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72" r:id="rId1"/>
  </p:sldMasterIdLst>
  <p:notesMasterIdLst>
    <p:notesMasterId r:id="rId29"/>
  </p:notesMasterIdLst>
  <p:sldIdLst>
    <p:sldId id="256" r:id="rId2"/>
    <p:sldId id="257" r:id="rId3"/>
    <p:sldId id="258" r:id="rId4"/>
    <p:sldId id="259" r:id="rId5"/>
    <p:sldId id="271" r:id="rId6"/>
    <p:sldId id="273" r:id="rId7"/>
    <p:sldId id="274" r:id="rId8"/>
    <p:sldId id="276" r:id="rId9"/>
    <p:sldId id="261" r:id="rId10"/>
    <p:sldId id="262" r:id="rId11"/>
    <p:sldId id="263" r:id="rId12"/>
    <p:sldId id="264" r:id="rId13"/>
    <p:sldId id="265" r:id="rId14"/>
    <p:sldId id="275" r:id="rId15"/>
    <p:sldId id="266" r:id="rId16"/>
    <p:sldId id="267" r:id="rId17"/>
    <p:sldId id="277" r:id="rId18"/>
    <p:sldId id="278" r:id="rId19"/>
    <p:sldId id="272" r:id="rId20"/>
    <p:sldId id="281" r:id="rId21"/>
    <p:sldId id="282" r:id="rId22"/>
    <p:sldId id="283" r:id="rId23"/>
    <p:sldId id="268" r:id="rId24"/>
    <p:sldId id="280" r:id="rId25"/>
    <p:sldId id="279" r:id="rId26"/>
    <p:sldId id="269" r:id="rId27"/>
    <p:sldId id="27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showGuides="1">
      <p:cViewPr varScale="1">
        <p:scale>
          <a:sx n="85" d="100"/>
          <a:sy n="85" d="100"/>
        </p:scale>
        <p:origin x="562"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9D403-84D2-415A-A974-68995CE7A085}" type="datetimeFigureOut">
              <a:rPr lang="en-IN" smtClean="0"/>
              <a:t>13-03-2023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A31EF-8F1F-443F-B0F6-0457915132CD}" type="slidenum">
              <a:rPr lang="en-IN" smtClean="0"/>
              <a:t>‹#›</a:t>
            </a:fld>
            <a:endParaRPr lang="en-IN"/>
          </a:p>
        </p:txBody>
      </p:sp>
    </p:spTree>
    <p:extLst>
      <p:ext uri="{BB962C8B-B14F-4D97-AF65-F5344CB8AC3E}">
        <p14:creationId xmlns:p14="http://schemas.microsoft.com/office/powerpoint/2010/main" val="1874779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1CB4-AD68-FBA1-8688-D5DC294D70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C61CACA-5862-2F8D-0378-9CBA1701F2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628AB72-1EB7-9BDA-E6E5-3A6140057C13}"/>
              </a:ext>
            </a:extLst>
          </p:cNvPr>
          <p:cNvSpPr>
            <a:spLocks noGrp="1"/>
          </p:cNvSpPr>
          <p:nvPr>
            <p:ph type="dt" sz="half" idx="10"/>
          </p:nvPr>
        </p:nvSpPr>
        <p:spPr/>
        <p:txBody>
          <a:bodyPr/>
          <a:lstStyle/>
          <a:p>
            <a:fld id="{F3F05E68-EBCC-4251-96AD-52D610BD67F4}" type="datetime1">
              <a:rPr lang="en-IN" smtClean="0"/>
              <a:t>13-03-2023</a:t>
            </a:fld>
            <a:endParaRPr lang="en-IN"/>
          </a:p>
        </p:txBody>
      </p:sp>
      <p:sp>
        <p:nvSpPr>
          <p:cNvPr id="5" name="Footer Placeholder 4">
            <a:extLst>
              <a:ext uri="{FF2B5EF4-FFF2-40B4-BE49-F238E27FC236}">
                <a16:creationId xmlns:a16="http://schemas.microsoft.com/office/drawing/2014/main" id="{E5E710F9-CFDC-DA48-9047-29AAF61D01FB}"/>
              </a:ext>
            </a:extLst>
          </p:cNvPr>
          <p:cNvSpPr>
            <a:spLocks noGrp="1"/>
          </p:cNvSpPr>
          <p:nvPr>
            <p:ph type="ftr" sz="quarter" idx="11"/>
          </p:nvPr>
        </p:nvSpPr>
        <p:spPr/>
        <p:txBody>
          <a:bodyPr/>
          <a:lstStyle/>
          <a:p>
            <a:r>
              <a:rPr lang="en-US"/>
              <a:t>Dept. of Electronics and Telecommunication Hope Foundation’s International Institute of Information Technology Hinjawadi Pune</a:t>
            </a:r>
            <a:endParaRPr lang="en-IN"/>
          </a:p>
        </p:txBody>
      </p:sp>
      <p:sp>
        <p:nvSpPr>
          <p:cNvPr id="6" name="Slide Number Placeholder 5">
            <a:extLst>
              <a:ext uri="{FF2B5EF4-FFF2-40B4-BE49-F238E27FC236}">
                <a16:creationId xmlns:a16="http://schemas.microsoft.com/office/drawing/2014/main" id="{770ACA49-44F2-DB8D-9479-722F36AA3C7E}"/>
              </a:ext>
            </a:extLst>
          </p:cNvPr>
          <p:cNvSpPr>
            <a:spLocks noGrp="1"/>
          </p:cNvSpPr>
          <p:nvPr>
            <p:ph type="sldNum" sz="quarter" idx="12"/>
          </p:nvPr>
        </p:nvSpPr>
        <p:spPr/>
        <p:txBody>
          <a:bodyPr/>
          <a:lstStyle/>
          <a:p>
            <a:fld id="{1C31DEBF-AE20-4689-ADFF-879AF853B401}" type="slidenum">
              <a:rPr lang="en-IN" smtClean="0"/>
              <a:t>‹#›</a:t>
            </a:fld>
            <a:endParaRPr lang="en-IN"/>
          </a:p>
        </p:txBody>
      </p:sp>
    </p:spTree>
    <p:extLst>
      <p:ext uri="{BB962C8B-B14F-4D97-AF65-F5344CB8AC3E}">
        <p14:creationId xmlns:p14="http://schemas.microsoft.com/office/powerpoint/2010/main" val="1000013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B763-71E0-39DA-929C-47E32477F5B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AC75D33-8A69-61BF-5BCC-1E9D56EEEA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682D4F-6883-5C70-80A8-1983DA8CC7AA}"/>
              </a:ext>
            </a:extLst>
          </p:cNvPr>
          <p:cNvSpPr>
            <a:spLocks noGrp="1"/>
          </p:cNvSpPr>
          <p:nvPr>
            <p:ph type="dt" sz="half" idx="10"/>
          </p:nvPr>
        </p:nvSpPr>
        <p:spPr/>
        <p:txBody>
          <a:bodyPr/>
          <a:lstStyle/>
          <a:p>
            <a:fld id="{F1C3202F-8059-4DF2-A9E4-D68EF32E0D92}" type="datetime1">
              <a:rPr lang="en-IN" smtClean="0"/>
              <a:t>13-03-2023</a:t>
            </a:fld>
            <a:endParaRPr lang="en-IN"/>
          </a:p>
        </p:txBody>
      </p:sp>
      <p:sp>
        <p:nvSpPr>
          <p:cNvPr id="5" name="Footer Placeholder 4">
            <a:extLst>
              <a:ext uri="{FF2B5EF4-FFF2-40B4-BE49-F238E27FC236}">
                <a16:creationId xmlns:a16="http://schemas.microsoft.com/office/drawing/2014/main" id="{709269D5-B88E-F555-7D9E-EA789FE451FA}"/>
              </a:ext>
            </a:extLst>
          </p:cNvPr>
          <p:cNvSpPr>
            <a:spLocks noGrp="1"/>
          </p:cNvSpPr>
          <p:nvPr>
            <p:ph type="ftr" sz="quarter" idx="11"/>
          </p:nvPr>
        </p:nvSpPr>
        <p:spPr/>
        <p:txBody>
          <a:bodyPr/>
          <a:lstStyle/>
          <a:p>
            <a:r>
              <a:rPr lang="en-US"/>
              <a:t>Dept. of Electronics and Telecommunication Hope Foundation’s International Institute of Information Technology Hinjawadi Pune</a:t>
            </a:r>
            <a:endParaRPr lang="en-IN"/>
          </a:p>
        </p:txBody>
      </p:sp>
      <p:sp>
        <p:nvSpPr>
          <p:cNvPr id="6" name="Slide Number Placeholder 5">
            <a:extLst>
              <a:ext uri="{FF2B5EF4-FFF2-40B4-BE49-F238E27FC236}">
                <a16:creationId xmlns:a16="http://schemas.microsoft.com/office/drawing/2014/main" id="{E280A891-6AD2-0B8D-F6FE-8244B012FD38}"/>
              </a:ext>
            </a:extLst>
          </p:cNvPr>
          <p:cNvSpPr>
            <a:spLocks noGrp="1"/>
          </p:cNvSpPr>
          <p:nvPr>
            <p:ph type="sldNum" sz="quarter" idx="12"/>
          </p:nvPr>
        </p:nvSpPr>
        <p:spPr/>
        <p:txBody>
          <a:bodyPr/>
          <a:lstStyle/>
          <a:p>
            <a:fld id="{1C31DEBF-AE20-4689-ADFF-879AF853B401}" type="slidenum">
              <a:rPr lang="en-IN" smtClean="0"/>
              <a:t>‹#›</a:t>
            </a:fld>
            <a:endParaRPr lang="en-IN"/>
          </a:p>
        </p:txBody>
      </p:sp>
    </p:spTree>
    <p:extLst>
      <p:ext uri="{BB962C8B-B14F-4D97-AF65-F5344CB8AC3E}">
        <p14:creationId xmlns:p14="http://schemas.microsoft.com/office/powerpoint/2010/main" val="18172141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B16962-B47A-3526-D33C-8E6BCA88BE6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A9F379-4777-57D5-DFF2-DB0ABF5513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2CC6A2-730B-407A-D88A-0F928438756B}"/>
              </a:ext>
            </a:extLst>
          </p:cNvPr>
          <p:cNvSpPr>
            <a:spLocks noGrp="1"/>
          </p:cNvSpPr>
          <p:nvPr>
            <p:ph type="dt" sz="half" idx="10"/>
          </p:nvPr>
        </p:nvSpPr>
        <p:spPr/>
        <p:txBody>
          <a:bodyPr/>
          <a:lstStyle/>
          <a:p>
            <a:fld id="{C40E293F-DD4D-4156-88B8-9E663D79EFA8}" type="datetime1">
              <a:rPr lang="en-IN" smtClean="0"/>
              <a:t>13-03-2023</a:t>
            </a:fld>
            <a:endParaRPr lang="en-IN"/>
          </a:p>
        </p:txBody>
      </p:sp>
      <p:sp>
        <p:nvSpPr>
          <p:cNvPr id="5" name="Footer Placeholder 4">
            <a:extLst>
              <a:ext uri="{FF2B5EF4-FFF2-40B4-BE49-F238E27FC236}">
                <a16:creationId xmlns:a16="http://schemas.microsoft.com/office/drawing/2014/main" id="{275FDACF-9817-EC7A-62B4-7F062127B7F3}"/>
              </a:ext>
            </a:extLst>
          </p:cNvPr>
          <p:cNvSpPr>
            <a:spLocks noGrp="1"/>
          </p:cNvSpPr>
          <p:nvPr>
            <p:ph type="ftr" sz="quarter" idx="11"/>
          </p:nvPr>
        </p:nvSpPr>
        <p:spPr/>
        <p:txBody>
          <a:bodyPr/>
          <a:lstStyle/>
          <a:p>
            <a:r>
              <a:rPr lang="en-US"/>
              <a:t>Dept. of Electronics and Telecommunication Hope Foundation’s International Institute of Information Technology Hinjawadi Pune</a:t>
            </a:r>
            <a:endParaRPr lang="en-IN"/>
          </a:p>
        </p:txBody>
      </p:sp>
      <p:sp>
        <p:nvSpPr>
          <p:cNvPr id="6" name="Slide Number Placeholder 5">
            <a:extLst>
              <a:ext uri="{FF2B5EF4-FFF2-40B4-BE49-F238E27FC236}">
                <a16:creationId xmlns:a16="http://schemas.microsoft.com/office/drawing/2014/main" id="{41AE469F-F58C-4E0D-A43C-1DE8E0F600C7}"/>
              </a:ext>
            </a:extLst>
          </p:cNvPr>
          <p:cNvSpPr>
            <a:spLocks noGrp="1"/>
          </p:cNvSpPr>
          <p:nvPr>
            <p:ph type="sldNum" sz="quarter" idx="12"/>
          </p:nvPr>
        </p:nvSpPr>
        <p:spPr/>
        <p:txBody>
          <a:bodyPr/>
          <a:lstStyle/>
          <a:p>
            <a:fld id="{1C31DEBF-AE20-4689-ADFF-879AF853B401}" type="slidenum">
              <a:rPr lang="en-IN" smtClean="0"/>
              <a:t>‹#›</a:t>
            </a:fld>
            <a:endParaRPr lang="en-IN"/>
          </a:p>
        </p:txBody>
      </p:sp>
    </p:spTree>
    <p:extLst>
      <p:ext uri="{BB962C8B-B14F-4D97-AF65-F5344CB8AC3E}">
        <p14:creationId xmlns:p14="http://schemas.microsoft.com/office/powerpoint/2010/main" val="99232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DF2CD-93D7-647C-0A10-9920792FD0E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BEF8148-2543-ED34-27E3-8B078670F8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D8F23E-9AE8-2995-CAD3-030E4A2D7428}"/>
              </a:ext>
            </a:extLst>
          </p:cNvPr>
          <p:cNvSpPr>
            <a:spLocks noGrp="1"/>
          </p:cNvSpPr>
          <p:nvPr>
            <p:ph type="dt" sz="half" idx="10"/>
          </p:nvPr>
        </p:nvSpPr>
        <p:spPr/>
        <p:txBody>
          <a:bodyPr/>
          <a:lstStyle/>
          <a:p>
            <a:fld id="{5EB3A2AE-AD4E-49BE-A712-BF3BE8DD0420}" type="datetime1">
              <a:rPr lang="en-IN" smtClean="0"/>
              <a:t>13-03-2023</a:t>
            </a:fld>
            <a:endParaRPr lang="en-IN"/>
          </a:p>
        </p:txBody>
      </p:sp>
      <p:sp>
        <p:nvSpPr>
          <p:cNvPr id="5" name="Footer Placeholder 4">
            <a:extLst>
              <a:ext uri="{FF2B5EF4-FFF2-40B4-BE49-F238E27FC236}">
                <a16:creationId xmlns:a16="http://schemas.microsoft.com/office/drawing/2014/main" id="{A04C13A7-4708-9F62-0D68-508BF70FE27D}"/>
              </a:ext>
            </a:extLst>
          </p:cNvPr>
          <p:cNvSpPr>
            <a:spLocks noGrp="1"/>
          </p:cNvSpPr>
          <p:nvPr>
            <p:ph type="ftr" sz="quarter" idx="11"/>
          </p:nvPr>
        </p:nvSpPr>
        <p:spPr/>
        <p:txBody>
          <a:bodyPr/>
          <a:lstStyle/>
          <a:p>
            <a:r>
              <a:rPr lang="en-US"/>
              <a:t>Dept. of Electronics and Telecommunication Hope Foundation’s International Institute of Information Technology Hinjawadi Pune</a:t>
            </a:r>
            <a:endParaRPr lang="en-IN"/>
          </a:p>
        </p:txBody>
      </p:sp>
      <p:sp>
        <p:nvSpPr>
          <p:cNvPr id="6" name="Slide Number Placeholder 5">
            <a:extLst>
              <a:ext uri="{FF2B5EF4-FFF2-40B4-BE49-F238E27FC236}">
                <a16:creationId xmlns:a16="http://schemas.microsoft.com/office/drawing/2014/main" id="{A9DA9C60-9B05-322D-8B9A-3E8B46735F28}"/>
              </a:ext>
            </a:extLst>
          </p:cNvPr>
          <p:cNvSpPr>
            <a:spLocks noGrp="1"/>
          </p:cNvSpPr>
          <p:nvPr>
            <p:ph type="sldNum" sz="quarter" idx="12"/>
          </p:nvPr>
        </p:nvSpPr>
        <p:spPr/>
        <p:txBody>
          <a:bodyPr/>
          <a:lstStyle/>
          <a:p>
            <a:fld id="{1C31DEBF-AE20-4689-ADFF-879AF853B401}" type="slidenum">
              <a:rPr lang="en-IN" smtClean="0"/>
              <a:t>‹#›</a:t>
            </a:fld>
            <a:endParaRPr lang="en-IN"/>
          </a:p>
        </p:txBody>
      </p:sp>
    </p:spTree>
    <p:extLst>
      <p:ext uri="{BB962C8B-B14F-4D97-AF65-F5344CB8AC3E}">
        <p14:creationId xmlns:p14="http://schemas.microsoft.com/office/powerpoint/2010/main" val="28252605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995A2-BFD7-8D31-2C8F-7C59FCCA8F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2A41481-58C4-03E1-AD84-4CF15B31A6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D5D73B-F46F-BBE5-DFAA-16411A59D708}"/>
              </a:ext>
            </a:extLst>
          </p:cNvPr>
          <p:cNvSpPr>
            <a:spLocks noGrp="1"/>
          </p:cNvSpPr>
          <p:nvPr>
            <p:ph type="dt" sz="half" idx="10"/>
          </p:nvPr>
        </p:nvSpPr>
        <p:spPr/>
        <p:txBody>
          <a:bodyPr/>
          <a:lstStyle/>
          <a:p>
            <a:fld id="{31883B75-4E56-40F6-93C4-CE0D58FE1341}" type="datetime1">
              <a:rPr lang="en-IN" smtClean="0"/>
              <a:t>13-03-2023</a:t>
            </a:fld>
            <a:endParaRPr lang="en-IN"/>
          </a:p>
        </p:txBody>
      </p:sp>
      <p:sp>
        <p:nvSpPr>
          <p:cNvPr id="5" name="Footer Placeholder 4">
            <a:extLst>
              <a:ext uri="{FF2B5EF4-FFF2-40B4-BE49-F238E27FC236}">
                <a16:creationId xmlns:a16="http://schemas.microsoft.com/office/drawing/2014/main" id="{BB3CE4E3-A8F1-4CD0-F0AF-76CFC5B44E3B}"/>
              </a:ext>
            </a:extLst>
          </p:cNvPr>
          <p:cNvSpPr>
            <a:spLocks noGrp="1"/>
          </p:cNvSpPr>
          <p:nvPr>
            <p:ph type="ftr" sz="quarter" idx="11"/>
          </p:nvPr>
        </p:nvSpPr>
        <p:spPr/>
        <p:txBody>
          <a:bodyPr/>
          <a:lstStyle/>
          <a:p>
            <a:r>
              <a:rPr lang="en-US"/>
              <a:t>Dept. of Electronics and Telecommunication Hope Foundation’s International Institute of Information Technology Hinjawadi Pune</a:t>
            </a:r>
            <a:endParaRPr lang="en-IN"/>
          </a:p>
        </p:txBody>
      </p:sp>
      <p:sp>
        <p:nvSpPr>
          <p:cNvPr id="6" name="Slide Number Placeholder 5">
            <a:extLst>
              <a:ext uri="{FF2B5EF4-FFF2-40B4-BE49-F238E27FC236}">
                <a16:creationId xmlns:a16="http://schemas.microsoft.com/office/drawing/2014/main" id="{E472434A-EECF-E128-6BD4-1A3092626420}"/>
              </a:ext>
            </a:extLst>
          </p:cNvPr>
          <p:cNvSpPr>
            <a:spLocks noGrp="1"/>
          </p:cNvSpPr>
          <p:nvPr>
            <p:ph type="sldNum" sz="quarter" idx="12"/>
          </p:nvPr>
        </p:nvSpPr>
        <p:spPr/>
        <p:txBody>
          <a:bodyPr/>
          <a:lstStyle/>
          <a:p>
            <a:fld id="{1C31DEBF-AE20-4689-ADFF-879AF853B401}" type="slidenum">
              <a:rPr lang="en-IN" smtClean="0"/>
              <a:t>‹#›</a:t>
            </a:fld>
            <a:endParaRPr lang="en-IN"/>
          </a:p>
        </p:txBody>
      </p:sp>
    </p:spTree>
    <p:extLst>
      <p:ext uri="{BB962C8B-B14F-4D97-AF65-F5344CB8AC3E}">
        <p14:creationId xmlns:p14="http://schemas.microsoft.com/office/powerpoint/2010/main" val="12289215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3DA6-FD2B-F034-071C-5FBF3DF6775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1916C92-8A96-6606-D2D6-3A6225E8E0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FE671A-6FD0-ED83-E71E-F38BAD71678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3042B5-A9FC-6C45-A1E2-1805276C1AA2}"/>
              </a:ext>
            </a:extLst>
          </p:cNvPr>
          <p:cNvSpPr>
            <a:spLocks noGrp="1"/>
          </p:cNvSpPr>
          <p:nvPr>
            <p:ph type="dt" sz="half" idx="10"/>
          </p:nvPr>
        </p:nvSpPr>
        <p:spPr/>
        <p:txBody>
          <a:bodyPr/>
          <a:lstStyle/>
          <a:p>
            <a:fld id="{118FFC32-840D-41A9-9777-2C75B3B1771F}" type="datetime1">
              <a:rPr lang="en-IN" smtClean="0"/>
              <a:t>13-03-2023</a:t>
            </a:fld>
            <a:endParaRPr lang="en-IN"/>
          </a:p>
        </p:txBody>
      </p:sp>
      <p:sp>
        <p:nvSpPr>
          <p:cNvPr id="6" name="Footer Placeholder 5">
            <a:extLst>
              <a:ext uri="{FF2B5EF4-FFF2-40B4-BE49-F238E27FC236}">
                <a16:creationId xmlns:a16="http://schemas.microsoft.com/office/drawing/2014/main" id="{ECD874ED-E67E-9C6B-2B21-5DF27EEC4DF2}"/>
              </a:ext>
            </a:extLst>
          </p:cNvPr>
          <p:cNvSpPr>
            <a:spLocks noGrp="1"/>
          </p:cNvSpPr>
          <p:nvPr>
            <p:ph type="ftr" sz="quarter" idx="11"/>
          </p:nvPr>
        </p:nvSpPr>
        <p:spPr/>
        <p:txBody>
          <a:bodyPr/>
          <a:lstStyle/>
          <a:p>
            <a:r>
              <a:rPr lang="en-US"/>
              <a:t>Dept. of Electronics and Telecommunication Hope Foundation’s International Institute of Information Technology Hinjawadi Pune</a:t>
            </a:r>
            <a:endParaRPr lang="en-IN"/>
          </a:p>
        </p:txBody>
      </p:sp>
      <p:sp>
        <p:nvSpPr>
          <p:cNvPr id="7" name="Slide Number Placeholder 6">
            <a:extLst>
              <a:ext uri="{FF2B5EF4-FFF2-40B4-BE49-F238E27FC236}">
                <a16:creationId xmlns:a16="http://schemas.microsoft.com/office/drawing/2014/main" id="{59ABCA6F-264C-B9AD-532A-5F5D311208AA}"/>
              </a:ext>
            </a:extLst>
          </p:cNvPr>
          <p:cNvSpPr>
            <a:spLocks noGrp="1"/>
          </p:cNvSpPr>
          <p:nvPr>
            <p:ph type="sldNum" sz="quarter" idx="12"/>
          </p:nvPr>
        </p:nvSpPr>
        <p:spPr/>
        <p:txBody>
          <a:bodyPr/>
          <a:lstStyle/>
          <a:p>
            <a:fld id="{1C31DEBF-AE20-4689-ADFF-879AF853B401}" type="slidenum">
              <a:rPr lang="en-IN" smtClean="0"/>
              <a:t>‹#›</a:t>
            </a:fld>
            <a:endParaRPr lang="en-IN"/>
          </a:p>
        </p:txBody>
      </p:sp>
    </p:spTree>
    <p:extLst>
      <p:ext uri="{BB962C8B-B14F-4D97-AF65-F5344CB8AC3E}">
        <p14:creationId xmlns:p14="http://schemas.microsoft.com/office/powerpoint/2010/main" val="161832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81B1C-D614-A16D-7F6B-CAABB1B14078}"/>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6CB258-2610-2FAA-DF20-AAF15F97398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DB584A-2D3B-6C9E-D956-8033108149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559B245-F087-6F31-5325-F7F0495F3E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05A81F-FC6C-D5F3-D600-2A7A374F37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65760F3-D2FE-8352-C714-9DCBB982A6A8}"/>
              </a:ext>
            </a:extLst>
          </p:cNvPr>
          <p:cNvSpPr>
            <a:spLocks noGrp="1"/>
          </p:cNvSpPr>
          <p:nvPr>
            <p:ph type="dt" sz="half" idx="10"/>
          </p:nvPr>
        </p:nvSpPr>
        <p:spPr/>
        <p:txBody>
          <a:bodyPr/>
          <a:lstStyle/>
          <a:p>
            <a:fld id="{626A7C9B-1AF2-4C36-BDBA-9F623EBD8B38}" type="datetime1">
              <a:rPr lang="en-IN" smtClean="0"/>
              <a:t>13-03-2023</a:t>
            </a:fld>
            <a:endParaRPr lang="en-IN"/>
          </a:p>
        </p:txBody>
      </p:sp>
      <p:sp>
        <p:nvSpPr>
          <p:cNvPr id="8" name="Footer Placeholder 7">
            <a:extLst>
              <a:ext uri="{FF2B5EF4-FFF2-40B4-BE49-F238E27FC236}">
                <a16:creationId xmlns:a16="http://schemas.microsoft.com/office/drawing/2014/main" id="{F4537CD7-F0D4-D2DC-23E5-73432E1C03A5}"/>
              </a:ext>
            </a:extLst>
          </p:cNvPr>
          <p:cNvSpPr>
            <a:spLocks noGrp="1"/>
          </p:cNvSpPr>
          <p:nvPr>
            <p:ph type="ftr" sz="quarter" idx="11"/>
          </p:nvPr>
        </p:nvSpPr>
        <p:spPr/>
        <p:txBody>
          <a:bodyPr/>
          <a:lstStyle/>
          <a:p>
            <a:r>
              <a:rPr lang="en-US"/>
              <a:t>Dept. of Electronics and Telecommunication Hope Foundation’s International Institute of Information Technology Hinjawadi Pune</a:t>
            </a:r>
            <a:endParaRPr lang="en-IN"/>
          </a:p>
        </p:txBody>
      </p:sp>
      <p:sp>
        <p:nvSpPr>
          <p:cNvPr id="9" name="Slide Number Placeholder 8">
            <a:extLst>
              <a:ext uri="{FF2B5EF4-FFF2-40B4-BE49-F238E27FC236}">
                <a16:creationId xmlns:a16="http://schemas.microsoft.com/office/drawing/2014/main" id="{2A294D48-41D0-ECDC-A706-1EA5A66DDDB4}"/>
              </a:ext>
            </a:extLst>
          </p:cNvPr>
          <p:cNvSpPr>
            <a:spLocks noGrp="1"/>
          </p:cNvSpPr>
          <p:nvPr>
            <p:ph type="sldNum" sz="quarter" idx="12"/>
          </p:nvPr>
        </p:nvSpPr>
        <p:spPr/>
        <p:txBody>
          <a:bodyPr/>
          <a:lstStyle/>
          <a:p>
            <a:fld id="{1C31DEBF-AE20-4689-ADFF-879AF853B401}" type="slidenum">
              <a:rPr lang="en-IN" smtClean="0"/>
              <a:t>‹#›</a:t>
            </a:fld>
            <a:endParaRPr lang="en-IN"/>
          </a:p>
        </p:txBody>
      </p:sp>
    </p:spTree>
    <p:extLst>
      <p:ext uri="{BB962C8B-B14F-4D97-AF65-F5344CB8AC3E}">
        <p14:creationId xmlns:p14="http://schemas.microsoft.com/office/powerpoint/2010/main" val="3038536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7D3E-2B46-3CAE-E61C-D7E2A1512DA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6587A06-AE03-526B-9F1A-AA95A31F7A92}"/>
              </a:ext>
            </a:extLst>
          </p:cNvPr>
          <p:cNvSpPr>
            <a:spLocks noGrp="1"/>
          </p:cNvSpPr>
          <p:nvPr>
            <p:ph type="dt" sz="half" idx="10"/>
          </p:nvPr>
        </p:nvSpPr>
        <p:spPr/>
        <p:txBody>
          <a:bodyPr/>
          <a:lstStyle/>
          <a:p>
            <a:fld id="{9409BFB1-C8A4-425C-8E07-DE1D2732D1FD}" type="datetime1">
              <a:rPr lang="en-IN" smtClean="0"/>
              <a:t>13-03-2023</a:t>
            </a:fld>
            <a:endParaRPr lang="en-IN"/>
          </a:p>
        </p:txBody>
      </p:sp>
      <p:sp>
        <p:nvSpPr>
          <p:cNvPr id="4" name="Footer Placeholder 3">
            <a:extLst>
              <a:ext uri="{FF2B5EF4-FFF2-40B4-BE49-F238E27FC236}">
                <a16:creationId xmlns:a16="http://schemas.microsoft.com/office/drawing/2014/main" id="{E100503B-1FDE-369C-A232-C745835B429A}"/>
              </a:ext>
            </a:extLst>
          </p:cNvPr>
          <p:cNvSpPr>
            <a:spLocks noGrp="1"/>
          </p:cNvSpPr>
          <p:nvPr>
            <p:ph type="ftr" sz="quarter" idx="11"/>
          </p:nvPr>
        </p:nvSpPr>
        <p:spPr/>
        <p:txBody>
          <a:bodyPr/>
          <a:lstStyle/>
          <a:p>
            <a:r>
              <a:rPr lang="en-US"/>
              <a:t>Dept. of Electronics and Telecommunication Hope Foundation’s International Institute of Information Technology Hinjawadi Pune</a:t>
            </a:r>
            <a:endParaRPr lang="en-IN"/>
          </a:p>
        </p:txBody>
      </p:sp>
      <p:sp>
        <p:nvSpPr>
          <p:cNvPr id="5" name="Slide Number Placeholder 4">
            <a:extLst>
              <a:ext uri="{FF2B5EF4-FFF2-40B4-BE49-F238E27FC236}">
                <a16:creationId xmlns:a16="http://schemas.microsoft.com/office/drawing/2014/main" id="{E05064F4-40D7-3B5A-F738-2B9C84C8D356}"/>
              </a:ext>
            </a:extLst>
          </p:cNvPr>
          <p:cNvSpPr>
            <a:spLocks noGrp="1"/>
          </p:cNvSpPr>
          <p:nvPr>
            <p:ph type="sldNum" sz="quarter" idx="12"/>
          </p:nvPr>
        </p:nvSpPr>
        <p:spPr/>
        <p:txBody>
          <a:bodyPr/>
          <a:lstStyle/>
          <a:p>
            <a:fld id="{1C31DEBF-AE20-4689-ADFF-879AF853B401}" type="slidenum">
              <a:rPr lang="en-IN" smtClean="0"/>
              <a:t>‹#›</a:t>
            </a:fld>
            <a:endParaRPr lang="en-IN"/>
          </a:p>
        </p:txBody>
      </p:sp>
    </p:spTree>
    <p:extLst>
      <p:ext uri="{BB962C8B-B14F-4D97-AF65-F5344CB8AC3E}">
        <p14:creationId xmlns:p14="http://schemas.microsoft.com/office/powerpoint/2010/main" val="292781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E2464-E53F-2C10-51FA-C21895B5B3D6}"/>
              </a:ext>
            </a:extLst>
          </p:cNvPr>
          <p:cNvSpPr>
            <a:spLocks noGrp="1"/>
          </p:cNvSpPr>
          <p:nvPr>
            <p:ph type="dt" sz="half" idx="10"/>
          </p:nvPr>
        </p:nvSpPr>
        <p:spPr/>
        <p:txBody>
          <a:bodyPr/>
          <a:lstStyle/>
          <a:p>
            <a:fld id="{5BD35558-9A12-400F-BA1E-CB5C51110D38}" type="datetime1">
              <a:rPr lang="en-IN" smtClean="0"/>
              <a:t>13-03-2023</a:t>
            </a:fld>
            <a:endParaRPr lang="en-IN"/>
          </a:p>
        </p:txBody>
      </p:sp>
      <p:sp>
        <p:nvSpPr>
          <p:cNvPr id="3" name="Footer Placeholder 2">
            <a:extLst>
              <a:ext uri="{FF2B5EF4-FFF2-40B4-BE49-F238E27FC236}">
                <a16:creationId xmlns:a16="http://schemas.microsoft.com/office/drawing/2014/main" id="{EF7AC373-F825-6E07-1F10-7FC9BACB02FD}"/>
              </a:ext>
            </a:extLst>
          </p:cNvPr>
          <p:cNvSpPr>
            <a:spLocks noGrp="1"/>
          </p:cNvSpPr>
          <p:nvPr>
            <p:ph type="ftr" sz="quarter" idx="11"/>
          </p:nvPr>
        </p:nvSpPr>
        <p:spPr/>
        <p:txBody>
          <a:bodyPr/>
          <a:lstStyle/>
          <a:p>
            <a:r>
              <a:rPr lang="en-US"/>
              <a:t>Dept. of Electronics and Telecommunication Hope Foundation’s International Institute of Information Technology Hinjawadi Pune</a:t>
            </a:r>
            <a:endParaRPr lang="en-IN"/>
          </a:p>
        </p:txBody>
      </p:sp>
      <p:sp>
        <p:nvSpPr>
          <p:cNvPr id="4" name="Slide Number Placeholder 3">
            <a:extLst>
              <a:ext uri="{FF2B5EF4-FFF2-40B4-BE49-F238E27FC236}">
                <a16:creationId xmlns:a16="http://schemas.microsoft.com/office/drawing/2014/main" id="{A0A6AECA-8C97-212D-8E92-C321049E1BC4}"/>
              </a:ext>
            </a:extLst>
          </p:cNvPr>
          <p:cNvSpPr>
            <a:spLocks noGrp="1"/>
          </p:cNvSpPr>
          <p:nvPr>
            <p:ph type="sldNum" sz="quarter" idx="12"/>
          </p:nvPr>
        </p:nvSpPr>
        <p:spPr/>
        <p:txBody>
          <a:bodyPr/>
          <a:lstStyle/>
          <a:p>
            <a:fld id="{1C31DEBF-AE20-4689-ADFF-879AF853B401}" type="slidenum">
              <a:rPr lang="en-IN" smtClean="0"/>
              <a:t>‹#›</a:t>
            </a:fld>
            <a:endParaRPr lang="en-IN"/>
          </a:p>
        </p:txBody>
      </p:sp>
    </p:spTree>
    <p:extLst>
      <p:ext uri="{BB962C8B-B14F-4D97-AF65-F5344CB8AC3E}">
        <p14:creationId xmlns:p14="http://schemas.microsoft.com/office/powerpoint/2010/main" val="2392726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9603B-00E6-957D-FB42-551ACE98A5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38A4AA-CD1C-0DAC-CF78-FEC499A0E8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261DCFD-C80E-334A-D76F-B49A4F96B6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B0CC60-5C6A-D0C4-5B51-3382F289639E}"/>
              </a:ext>
            </a:extLst>
          </p:cNvPr>
          <p:cNvSpPr>
            <a:spLocks noGrp="1"/>
          </p:cNvSpPr>
          <p:nvPr>
            <p:ph type="dt" sz="half" idx="10"/>
          </p:nvPr>
        </p:nvSpPr>
        <p:spPr/>
        <p:txBody>
          <a:bodyPr/>
          <a:lstStyle/>
          <a:p>
            <a:fld id="{0DA21AF8-6944-45B1-B107-2F6B493ECC75}" type="datetime1">
              <a:rPr lang="en-IN" smtClean="0"/>
              <a:t>13-03-2023</a:t>
            </a:fld>
            <a:endParaRPr lang="en-IN"/>
          </a:p>
        </p:txBody>
      </p:sp>
      <p:sp>
        <p:nvSpPr>
          <p:cNvPr id="6" name="Footer Placeholder 5">
            <a:extLst>
              <a:ext uri="{FF2B5EF4-FFF2-40B4-BE49-F238E27FC236}">
                <a16:creationId xmlns:a16="http://schemas.microsoft.com/office/drawing/2014/main" id="{E72BBBE1-DD84-EC77-8801-25CD936FBB6D}"/>
              </a:ext>
            </a:extLst>
          </p:cNvPr>
          <p:cNvSpPr>
            <a:spLocks noGrp="1"/>
          </p:cNvSpPr>
          <p:nvPr>
            <p:ph type="ftr" sz="quarter" idx="11"/>
          </p:nvPr>
        </p:nvSpPr>
        <p:spPr/>
        <p:txBody>
          <a:bodyPr/>
          <a:lstStyle/>
          <a:p>
            <a:r>
              <a:rPr lang="en-US"/>
              <a:t>Dept. of Electronics and Telecommunication Hope Foundation’s International Institute of Information Technology Hinjawadi Pune</a:t>
            </a:r>
            <a:endParaRPr lang="en-IN"/>
          </a:p>
        </p:txBody>
      </p:sp>
      <p:sp>
        <p:nvSpPr>
          <p:cNvPr id="7" name="Slide Number Placeholder 6">
            <a:extLst>
              <a:ext uri="{FF2B5EF4-FFF2-40B4-BE49-F238E27FC236}">
                <a16:creationId xmlns:a16="http://schemas.microsoft.com/office/drawing/2014/main" id="{6CFB9A2C-6F32-156F-752B-3C1EF11BEFFB}"/>
              </a:ext>
            </a:extLst>
          </p:cNvPr>
          <p:cNvSpPr>
            <a:spLocks noGrp="1"/>
          </p:cNvSpPr>
          <p:nvPr>
            <p:ph type="sldNum" sz="quarter" idx="12"/>
          </p:nvPr>
        </p:nvSpPr>
        <p:spPr/>
        <p:txBody>
          <a:bodyPr/>
          <a:lstStyle/>
          <a:p>
            <a:fld id="{1C31DEBF-AE20-4689-ADFF-879AF853B401}" type="slidenum">
              <a:rPr lang="en-IN" smtClean="0"/>
              <a:t>‹#›</a:t>
            </a:fld>
            <a:endParaRPr lang="en-IN"/>
          </a:p>
        </p:txBody>
      </p:sp>
    </p:spTree>
    <p:extLst>
      <p:ext uri="{BB962C8B-B14F-4D97-AF65-F5344CB8AC3E}">
        <p14:creationId xmlns:p14="http://schemas.microsoft.com/office/powerpoint/2010/main" val="2092936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72956-DEFD-CD4A-4CDF-62EDC53623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A4FD642-8C16-164E-E393-EDF2E5CBC3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15A5890-9193-D1EB-4647-D71829D895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940CD5-9C4F-61FB-2AD2-5219599B1B35}"/>
              </a:ext>
            </a:extLst>
          </p:cNvPr>
          <p:cNvSpPr>
            <a:spLocks noGrp="1"/>
          </p:cNvSpPr>
          <p:nvPr>
            <p:ph type="dt" sz="half" idx="10"/>
          </p:nvPr>
        </p:nvSpPr>
        <p:spPr/>
        <p:txBody>
          <a:bodyPr/>
          <a:lstStyle/>
          <a:p>
            <a:fld id="{8DA1EBD5-2FC5-435D-B0E2-A3263B6EEA60}" type="datetime1">
              <a:rPr lang="en-IN" smtClean="0"/>
              <a:t>13-03-2023</a:t>
            </a:fld>
            <a:endParaRPr lang="en-IN"/>
          </a:p>
        </p:txBody>
      </p:sp>
      <p:sp>
        <p:nvSpPr>
          <p:cNvPr id="6" name="Footer Placeholder 5">
            <a:extLst>
              <a:ext uri="{FF2B5EF4-FFF2-40B4-BE49-F238E27FC236}">
                <a16:creationId xmlns:a16="http://schemas.microsoft.com/office/drawing/2014/main" id="{2521F31C-5B34-815E-F6E0-9E313774EE88}"/>
              </a:ext>
            </a:extLst>
          </p:cNvPr>
          <p:cNvSpPr>
            <a:spLocks noGrp="1"/>
          </p:cNvSpPr>
          <p:nvPr>
            <p:ph type="ftr" sz="quarter" idx="11"/>
          </p:nvPr>
        </p:nvSpPr>
        <p:spPr/>
        <p:txBody>
          <a:bodyPr/>
          <a:lstStyle/>
          <a:p>
            <a:r>
              <a:rPr lang="en-US"/>
              <a:t>Dept. of Electronics and Telecommunication Hope Foundation’s International Institute of Information Technology Hinjawadi Pune</a:t>
            </a:r>
            <a:endParaRPr lang="en-IN"/>
          </a:p>
        </p:txBody>
      </p:sp>
      <p:sp>
        <p:nvSpPr>
          <p:cNvPr id="7" name="Slide Number Placeholder 6">
            <a:extLst>
              <a:ext uri="{FF2B5EF4-FFF2-40B4-BE49-F238E27FC236}">
                <a16:creationId xmlns:a16="http://schemas.microsoft.com/office/drawing/2014/main" id="{B1644520-3103-92B8-8D0B-E65FB3CBA3FC}"/>
              </a:ext>
            </a:extLst>
          </p:cNvPr>
          <p:cNvSpPr>
            <a:spLocks noGrp="1"/>
          </p:cNvSpPr>
          <p:nvPr>
            <p:ph type="sldNum" sz="quarter" idx="12"/>
          </p:nvPr>
        </p:nvSpPr>
        <p:spPr/>
        <p:txBody>
          <a:bodyPr/>
          <a:lstStyle/>
          <a:p>
            <a:fld id="{1C31DEBF-AE20-4689-ADFF-879AF853B401}" type="slidenum">
              <a:rPr lang="en-IN" smtClean="0"/>
              <a:t>‹#›</a:t>
            </a:fld>
            <a:endParaRPr lang="en-IN"/>
          </a:p>
        </p:txBody>
      </p:sp>
    </p:spTree>
    <p:extLst>
      <p:ext uri="{BB962C8B-B14F-4D97-AF65-F5344CB8AC3E}">
        <p14:creationId xmlns:p14="http://schemas.microsoft.com/office/powerpoint/2010/main" val="39024682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8C98BD-AFA5-7B67-8B50-0B9F285714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D6ACC9C-BF4F-4CA4-0BAF-161C59CA6F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0FB87D5-63A4-4103-74AA-0129B3025E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A1EBD5-2FC5-435D-B0E2-A3263B6EEA60}" type="datetime1">
              <a:rPr lang="en-IN" smtClean="0"/>
              <a:t>13-03-2023</a:t>
            </a:fld>
            <a:endParaRPr lang="en-IN"/>
          </a:p>
        </p:txBody>
      </p:sp>
      <p:sp>
        <p:nvSpPr>
          <p:cNvPr id="5" name="Footer Placeholder 4">
            <a:extLst>
              <a:ext uri="{FF2B5EF4-FFF2-40B4-BE49-F238E27FC236}">
                <a16:creationId xmlns:a16="http://schemas.microsoft.com/office/drawing/2014/main" id="{769E9D7E-A290-8452-3339-9FBE5E9D5C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Dept. of Electronics and Telecommunication Hope Foundation’s International Institute of Information Technology Hinjawadi Pune</a:t>
            </a:r>
            <a:endParaRPr lang="en-IN"/>
          </a:p>
        </p:txBody>
      </p:sp>
      <p:sp>
        <p:nvSpPr>
          <p:cNvPr id="6" name="Slide Number Placeholder 5">
            <a:extLst>
              <a:ext uri="{FF2B5EF4-FFF2-40B4-BE49-F238E27FC236}">
                <a16:creationId xmlns:a16="http://schemas.microsoft.com/office/drawing/2014/main" id="{78A448F0-ADD9-0FE1-9A07-A3F376A9BF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31DEBF-AE20-4689-ADFF-879AF853B401}" type="slidenum">
              <a:rPr lang="en-IN" smtClean="0"/>
              <a:t>‹#›</a:t>
            </a:fld>
            <a:endParaRPr lang="en-IN"/>
          </a:p>
        </p:txBody>
      </p:sp>
    </p:spTree>
    <p:extLst>
      <p:ext uri="{BB962C8B-B14F-4D97-AF65-F5344CB8AC3E}">
        <p14:creationId xmlns:p14="http://schemas.microsoft.com/office/powerpoint/2010/main" val="374273737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bhuvan-app3.nrsc.gov.in/data/download/index.php"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researchgate.net/publication/351033823_GIS-Based_Site_Suitability_Analysis_for_Solar_Power_Systems_in_Mongolia"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www.researchgate.net/publication/350458295_GIS-Based_Assessment_of_Solar_Energy_Harvesting_Sites_and_Electricity_Generation_Potential_in_Zambia/link/60618bcc92851cd8ce74c05f/download"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A8854-9782-4B5E-8030-6D95C32FF6EC}"/>
              </a:ext>
            </a:extLst>
          </p:cNvPr>
          <p:cNvSpPr>
            <a:spLocks noGrp="1"/>
          </p:cNvSpPr>
          <p:nvPr>
            <p:ph type="ctrTitle"/>
          </p:nvPr>
        </p:nvSpPr>
        <p:spPr>
          <a:xfrm>
            <a:off x="1438940" y="797550"/>
            <a:ext cx="9144000" cy="4886331"/>
          </a:xfrm>
        </p:spPr>
        <p:txBody>
          <a:bodyPr>
            <a:noAutofit/>
          </a:bodyPr>
          <a:lstStyle/>
          <a:p>
            <a:r>
              <a:rPr lang="en-IN" sz="2000" b="1" dirty="0">
                <a:latin typeface="Georgia" panose="02040502050405020303" pitchFamily="18" charset="0"/>
              </a:rPr>
              <a:t>Project Phase I Presentation</a:t>
            </a:r>
            <a:br>
              <a:rPr lang="en-IN" sz="3200" b="1" dirty="0">
                <a:solidFill>
                  <a:srgbClr val="002060"/>
                </a:solidFill>
                <a:latin typeface="Georgia" panose="02040502050405020303" pitchFamily="18" charset="0"/>
              </a:rPr>
            </a:br>
            <a:br>
              <a:rPr lang="en-IN" sz="3200" b="1" dirty="0">
                <a:solidFill>
                  <a:srgbClr val="002060"/>
                </a:solidFill>
                <a:latin typeface="Georgia" panose="02040502050405020303" pitchFamily="18" charset="0"/>
              </a:rPr>
            </a:br>
            <a:r>
              <a:rPr lang="en-IN" sz="3200" b="1" dirty="0">
                <a:solidFill>
                  <a:srgbClr val="002060"/>
                </a:solidFill>
                <a:latin typeface="Georgia" panose="02040502050405020303" pitchFamily="18" charset="0"/>
              </a:rPr>
              <a:t>Suitability Analysis and Estimation of Power for Siting Solar Power Plant in Pune</a:t>
            </a:r>
            <a:br>
              <a:rPr lang="en-IN" sz="2800" dirty="0">
                <a:latin typeface="Georgia" panose="02040502050405020303" pitchFamily="18" charset="0"/>
              </a:rPr>
            </a:br>
            <a:br>
              <a:rPr lang="en-IN" sz="2800" dirty="0">
                <a:latin typeface="Georgia" panose="02040502050405020303" pitchFamily="18" charset="0"/>
              </a:rPr>
            </a:br>
            <a:br>
              <a:rPr lang="en-IN" sz="2800" dirty="0">
                <a:latin typeface="Georgia" panose="02040502050405020303" pitchFamily="18" charset="0"/>
              </a:rPr>
            </a:br>
            <a:r>
              <a:rPr lang="en-US" sz="2000" dirty="0">
                <a:latin typeface="Georgia" panose="02040502050405020303" pitchFamily="18" charset="0"/>
              </a:rPr>
              <a:t>Presented by </a:t>
            </a:r>
            <a:br>
              <a:rPr lang="en-US" sz="2800" dirty="0">
                <a:latin typeface="Georgia" panose="02040502050405020303" pitchFamily="18" charset="0"/>
              </a:rPr>
            </a:br>
            <a:r>
              <a:rPr lang="en-US" sz="2000" b="1" i="1" dirty="0">
                <a:solidFill>
                  <a:srgbClr val="C00000"/>
                </a:solidFill>
                <a:effectLst>
                  <a:outerShdw blurRad="38100" dist="38100" dir="2700000" algn="tl">
                    <a:srgbClr val="000000">
                      <a:alpha val="43137"/>
                    </a:srgbClr>
                  </a:outerShdw>
                </a:effectLst>
                <a:latin typeface="Georgia" panose="02040502050405020303" pitchFamily="18" charset="0"/>
              </a:rPr>
              <a:t>Akash Solunke </a:t>
            </a:r>
            <a:r>
              <a:rPr lang="en-US" sz="2000" b="1" i="1">
                <a:solidFill>
                  <a:srgbClr val="C00000"/>
                </a:solidFill>
                <a:effectLst>
                  <a:outerShdw blurRad="38100" dist="38100" dir="2700000" algn="tl">
                    <a:srgbClr val="000000">
                      <a:alpha val="43137"/>
                    </a:srgbClr>
                  </a:outerShdw>
                </a:effectLst>
                <a:latin typeface="Georgia" panose="02040502050405020303" pitchFamily="18" charset="0"/>
              </a:rPr>
              <a:t>(BE22205) </a:t>
            </a:r>
            <a:br>
              <a:rPr lang="en-US" sz="2000" b="1" i="1" dirty="0">
                <a:solidFill>
                  <a:srgbClr val="C00000"/>
                </a:solidFill>
                <a:effectLst>
                  <a:outerShdw blurRad="38100" dist="38100" dir="2700000" algn="tl">
                    <a:srgbClr val="000000">
                      <a:alpha val="43137"/>
                    </a:srgbClr>
                  </a:outerShdw>
                </a:effectLst>
                <a:latin typeface="Georgia" panose="02040502050405020303" pitchFamily="18" charset="0"/>
              </a:rPr>
            </a:br>
            <a:r>
              <a:rPr lang="en-US" sz="2000" b="1" i="1" dirty="0">
                <a:solidFill>
                  <a:srgbClr val="C00000"/>
                </a:solidFill>
                <a:effectLst>
                  <a:outerShdw blurRad="38100" dist="38100" dir="2700000" algn="tl">
                    <a:srgbClr val="000000">
                      <a:alpha val="43137"/>
                    </a:srgbClr>
                  </a:outerShdw>
                </a:effectLst>
                <a:latin typeface="Georgia" panose="02040502050405020303" pitchFamily="18" charset="0"/>
              </a:rPr>
              <a:t>Darshan Satish Patil(BE22117) </a:t>
            </a:r>
            <a:br>
              <a:rPr lang="en-US" sz="2000" b="1" i="1" dirty="0">
                <a:solidFill>
                  <a:srgbClr val="C00000"/>
                </a:solidFill>
                <a:effectLst>
                  <a:outerShdw blurRad="38100" dist="38100" dir="2700000" algn="tl">
                    <a:srgbClr val="000000">
                      <a:alpha val="43137"/>
                    </a:srgbClr>
                  </a:outerShdw>
                </a:effectLst>
                <a:latin typeface="Georgia" panose="02040502050405020303" pitchFamily="18" charset="0"/>
              </a:rPr>
            </a:br>
            <a:r>
              <a:rPr lang="en-US" sz="2000" b="1" i="1" dirty="0">
                <a:solidFill>
                  <a:srgbClr val="C00000"/>
                </a:solidFill>
                <a:effectLst>
                  <a:outerShdw blurRad="38100" dist="38100" dir="2700000" algn="tl">
                    <a:srgbClr val="000000">
                      <a:alpha val="43137"/>
                    </a:srgbClr>
                  </a:outerShdw>
                </a:effectLst>
                <a:latin typeface="Georgia" panose="02040502050405020303" pitchFamily="18" charset="0"/>
              </a:rPr>
              <a:t>Varad Kulkarni(BE22159)</a:t>
            </a:r>
            <a:br>
              <a:rPr lang="en-US" sz="2000" b="1" i="1" dirty="0">
                <a:solidFill>
                  <a:srgbClr val="C00000"/>
                </a:solidFill>
                <a:effectLst>
                  <a:outerShdw blurRad="38100" dist="38100" dir="2700000" algn="tl">
                    <a:srgbClr val="000000">
                      <a:alpha val="43137"/>
                    </a:srgbClr>
                  </a:outerShdw>
                </a:effectLst>
                <a:latin typeface="Georgia" panose="02040502050405020303" pitchFamily="18" charset="0"/>
              </a:rPr>
            </a:br>
            <a:br>
              <a:rPr lang="en-US" sz="2000" b="1" i="1" dirty="0">
                <a:solidFill>
                  <a:srgbClr val="C00000"/>
                </a:solidFill>
                <a:effectLst>
                  <a:outerShdw blurRad="38100" dist="38100" dir="2700000" algn="tl">
                    <a:srgbClr val="000000">
                      <a:alpha val="43137"/>
                    </a:srgbClr>
                  </a:outerShdw>
                </a:effectLst>
                <a:latin typeface="Georgia" panose="02040502050405020303" pitchFamily="18" charset="0"/>
              </a:rPr>
            </a:br>
            <a:br>
              <a:rPr lang="en-US" sz="2400" dirty="0">
                <a:latin typeface="Georgia" panose="02040502050405020303" pitchFamily="18" charset="0"/>
              </a:rPr>
            </a:br>
            <a:r>
              <a:rPr lang="en-US" sz="2000" dirty="0">
                <a:latin typeface="Georgia" panose="02040502050405020303" pitchFamily="18" charset="0"/>
              </a:rPr>
              <a:t>Guided by </a:t>
            </a:r>
            <a:br>
              <a:rPr lang="en-US" sz="2800" dirty="0">
                <a:latin typeface="Georgia" panose="02040502050405020303" pitchFamily="18" charset="0"/>
              </a:rPr>
            </a:br>
            <a:r>
              <a:rPr lang="en-US" sz="2000" b="1" i="1" dirty="0">
                <a:solidFill>
                  <a:srgbClr val="C00000"/>
                </a:solidFill>
                <a:effectLst>
                  <a:outerShdw blurRad="38100" dist="38100" dir="2700000" algn="tl">
                    <a:srgbClr val="000000">
                      <a:alpha val="43137"/>
                    </a:srgbClr>
                  </a:outerShdw>
                </a:effectLst>
                <a:latin typeface="Georgia" panose="02040502050405020303" pitchFamily="18" charset="0"/>
              </a:rPr>
              <a:t>Prof. Anjali Jagtap</a:t>
            </a:r>
            <a:br>
              <a:rPr lang="en-US" sz="2400" b="1" dirty="0">
                <a:latin typeface="Georgia" panose="02040502050405020303" pitchFamily="18" charset="0"/>
              </a:rPr>
            </a:br>
            <a:endParaRPr lang="en-IN" sz="2800" b="1" dirty="0">
              <a:latin typeface="Georgia" panose="02040502050405020303" pitchFamily="18" charset="0"/>
            </a:endParaRPr>
          </a:p>
        </p:txBody>
      </p:sp>
      <p:sp>
        <p:nvSpPr>
          <p:cNvPr id="3" name="Subtitle 2">
            <a:extLst>
              <a:ext uri="{FF2B5EF4-FFF2-40B4-BE49-F238E27FC236}">
                <a16:creationId xmlns:a16="http://schemas.microsoft.com/office/drawing/2014/main" id="{EF4041E0-6AA5-4F4C-8AE3-23AEBE5CA347}"/>
              </a:ext>
            </a:extLst>
          </p:cNvPr>
          <p:cNvSpPr>
            <a:spLocks noGrp="1"/>
          </p:cNvSpPr>
          <p:nvPr>
            <p:ph type="subTitle" idx="1"/>
          </p:nvPr>
        </p:nvSpPr>
        <p:spPr>
          <a:xfrm>
            <a:off x="1438940" y="5560828"/>
            <a:ext cx="9144000" cy="914400"/>
          </a:xfrm>
        </p:spPr>
        <p:txBody>
          <a:bodyPr>
            <a:normAutofit fontScale="92500" lnSpcReduction="20000"/>
          </a:bodyPr>
          <a:lstStyle/>
          <a:p>
            <a:r>
              <a:rPr lang="en-US" sz="1800" b="1" dirty="0">
                <a:solidFill>
                  <a:srgbClr val="002060"/>
                </a:solidFill>
                <a:latin typeface="Georgia" panose="02040502050405020303" pitchFamily="18" charset="0"/>
              </a:rPr>
              <a:t>Dept. of Electronics and Telecommunication </a:t>
            </a:r>
          </a:p>
          <a:p>
            <a:r>
              <a:rPr lang="en-US" sz="1800" b="1" dirty="0">
                <a:solidFill>
                  <a:srgbClr val="002060"/>
                </a:solidFill>
                <a:latin typeface="Georgia" panose="02040502050405020303" pitchFamily="18" charset="0"/>
              </a:rPr>
              <a:t>Hope Foundation’s </a:t>
            </a:r>
          </a:p>
          <a:p>
            <a:r>
              <a:rPr lang="en-US" sz="1800" b="1" dirty="0">
                <a:solidFill>
                  <a:srgbClr val="002060"/>
                </a:solidFill>
                <a:latin typeface="Georgia" panose="02040502050405020303" pitchFamily="18" charset="0"/>
              </a:rPr>
              <a:t>International Institute of Information Technology Hinjewadi Pune</a:t>
            </a:r>
            <a:endParaRPr lang="en-IN" sz="1800" b="1" dirty="0">
              <a:solidFill>
                <a:srgbClr val="002060"/>
              </a:solidFill>
              <a:latin typeface="Georgia" panose="02040502050405020303" pitchFamily="18" charset="0"/>
            </a:endParaRPr>
          </a:p>
        </p:txBody>
      </p:sp>
      <p:pic>
        <p:nvPicPr>
          <p:cNvPr id="6" name="Content Placeholder 7">
            <a:extLst>
              <a:ext uri="{FF2B5EF4-FFF2-40B4-BE49-F238E27FC236}">
                <a16:creationId xmlns:a16="http://schemas.microsoft.com/office/drawing/2014/main" id="{D0B8B8A0-187B-4484-A19B-DF60EFE7A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837" y="306646"/>
            <a:ext cx="879921" cy="1172756"/>
          </a:xfrm>
          <a:prstGeom prst="rect">
            <a:avLst/>
          </a:prstGeom>
        </p:spPr>
      </p:pic>
    </p:spTree>
    <p:extLst>
      <p:ext uri="{BB962C8B-B14F-4D97-AF65-F5344CB8AC3E}">
        <p14:creationId xmlns:p14="http://schemas.microsoft.com/office/powerpoint/2010/main" val="473099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4"/>
            <a:ext cx="12192000" cy="881542"/>
          </a:xfrm>
        </p:spPr>
        <p:txBody>
          <a:bodyPr>
            <a:normAutofit/>
          </a:bodyPr>
          <a:lstStyle/>
          <a:p>
            <a:pPr marL="0" indent="0" algn="ctr">
              <a:lnSpc>
                <a:spcPct val="110000"/>
              </a:lnSpc>
              <a:spcBef>
                <a:spcPct val="0"/>
              </a:spcBef>
              <a:buNone/>
            </a:pPr>
            <a:r>
              <a:rPr lang="en-US" sz="4400" b="1" dirty="0">
                <a:solidFill>
                  <a:srgbClr val="002060"/>
                </a:solidFill>
                <a:latin typeface="Georgia" panose="02040502050405020303" pitchFamily="18" charset="0"/>
                <a:ea typeface="+mj-ea"/>
                <a:cs typeface="+mj-cs"/>
              </a:rPr>
              <a:t>Problem statement and Objectives</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10</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763772" y="153944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US" sz="2800" b="1" dirty="0">
                <a:solidFill>
                  <a:srgbClr val="002060"/>
                </a:solidFill>
                <a:latin typeface="Georgia" panose="02040502050405020303" pitchFamily="18" charset="0"/>
                <a:ea typeface="+mj-ea"/>
                <a:cs typeface="+mj-cs"/>
              </a:rPr>
              <a:t>Problem statement</a:t>
            </a:r>
          </a:p>
          <a:p>
            <a:pPr marL="0" indent="0">
              <a:lnSpc>
                <a:spcPct val="110000"/>
              </a:lnSpc>
              <a:spcBef>
                <a:spcPct val="0"/>
              </a:spcBef>
              <a:buNone/>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Suitability analysis and power estimation for siting solar power plant in Pune</a:t>
            </a: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r>
              <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rPr>
              <a:t> </a:t>
            </a:r>
          </a:p>
          <a:p>
            <a:pPr>
              <a:lnSpc>
                <a:spcPct val="110000"/>
              </a:lnSpc>
              <a:spcBef>
                <a:spcPct val="0"/>
              </a:spcBef>
            </a:pPr>
            <a:r>
              <a:rPr lang="en-US" sz="2800" b="1" dirty="0">
                <a:solidFill>
                  <a:srgbClr val="002060"/>
                </a:solidFill>
                <a:latin typeface="Georgia" panose="02040502050405020303" pitchFamily="18" charset="0"/>
                <a:ea typeface="+mj-ea"/>
                <a:cs typeface="+mj-cs"/>
              </a:rPr>
              <a:t>Objectives</a:t>
            </a: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To do suitability analysis and find suitable site to establish solar power plant in Pune</a:t>
            </a: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Maps Required will be: Solar Radiation, Land Use Land Cover, Slope, Aspect, Transmission Line, Rail, Road, Water Line and Water bodies maps.</a:t>
            </a:r>
            <a:endParaRPr lang="en-US" sz="2800" b="1" dirty="0">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465693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4"/>
            <a:ext cx="12192000" cy="881542"/>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Proposed Methodology</a:t>
            </a:r>
            <a:endParaRPr lang="en-US" sz="4400" b="1" dirty="0">
              <a:solidFill>
                <a:srgbClr val="002060"/>
              </a:solidFill>
              <a:latin typeface="Georgia" panose="02040502050405020303" pitchFamily="18" charset="0"/>
              <a:ea typeface="+mj-ea"/>
              <a:cs typeface="+mj-cs"/>
            </a:endParaRP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11</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1193357" y="112970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ct val="0"/>
              </a:spcBef>
              <a:buNone/>
            </a:pPr>
            <a:r>
              <a:rPr lang="en-IN"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rPr>
              <a:t>Proposed Methodology with proper block diagram</a:t>
            </a: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800" b="1" dirty="0">
              <a:solidFill>
                <a:srgbClr val="002060"/>
              </a:solidFill>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sp>
        <p:nvSpPr>
          <p:cNvPr id="3" name="Rectangle 2">
            <a:extLst>
              <a:ext uri="{FF2B5EF4-FFF2-40B4-BE49-F238E27FC236}">
                <a16:creationId xmlns:a16="http://schemas.microsoft.com/office/drawing/2014/main" id="{2D5096A0-780C-DFD4-AB41-91204151CBB8}"/>
              </a:ext>
            </a:extLst>
          </p:cNvPr>
          <p:cNvSpPr/>
          <p:nvPr/>
        </p:nvSpPr>
        <p:spPr>
          <a:xfrm>
            <a:off x="641023" y="2526384"/>
            <a:ext cx="1866507" cy="9898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0" name="Rectangle 9">
            <a:extLst>
              <a:ext uri="{FF2B5EF4-FFF2-40B4-BE49-F238E27FC236}">
                <a16:creationId xmlns:a16="http://schemas.microsoft.com/office/drawing/2014/main" id="{613ECDB1-6E7A-4B21-2317-E5C345C69939}"/>
              </a:ext>
            </a:extLst>
          </p:cNvPr>
          <p:cNvSpPr/>
          <p:nvPr/>
        </p:nvSpPr>
        <p:spPr>
          <a:xfrm>
            <a:off x="2989868" y="2526384"/>
            <a:ext cx="1860223" cy="10793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b="1" dirty="0"/>
              <a:t>Collect the satellite images of the selected area(Sentinel)</a:t>
            </a:r>
          </a:p>
        </p:txBody>
      </p:sp>
      <p:sp>
        <p:nvSpPr>
          <p:cNvPr id="11" name="Rectangle 10">
            <a:extLst>
              <a:ext uri="{FF2B5EF4-FFF2-40B4-BE49-F238E27FC236}">
                <a16:creationId xmlns:a16="http://schemas.microsoft.com/office/drawing/2014/main" id="{A3DDC539-0E62-A7BB-1FF0-5536B8279BE6}"/>
              </a:ext>
            </a:extLst>
          </p:cNvPr>
          <p:cNvSpPr/>
          <p:nvPr/>
        </p:nvSpPr>
        <p:spPr>
          <a:xfrm>
            <a:off x="5338713" y="2526384"/>
            <a:ext cx="1866507" cy="9898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2" name="Rectangle 11">
            <a:extLst>
              <a:ext uri="{FF2B5EF4-FFF2-40B4-BE49-F238E27FC236}">
                <a16:creationId xmlns:a16="http://schemas.microsoft.com/office/drawing/2014/main" id="{9CD66D80-1032-57FA-3545-9962D9FB8F6D}"/>
              </a:ext>
            </a:extLst>
          </p:cNvPr>
          <p:cNvSpPr/>
          <p:nvPr/>
        </p:nvSpPr>
        <p:spPr>
          <a:xfrm>
            <a:off x="7774608" y="2266293"/>
            <a:ext cx="2341089" cy="14773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3" name="Arrow: Right 12">
            <a:extLst>
              <a:ext uri="{FF2B5EF4-FFF2-40B4-BE49-F238E27FC236}">
                <a16:creationId xmlns:a16="http://schemas.microsoft.com/office/drawing/2014/main" id="{A4D3A70C-45EA-CA89-EE44-47ECC0403630}"/>
              </a:ext>
            </a:extLst>
          </p:cNvPr>
          <p:cNvSpPr/>
          <p:nvPr/>
        </p:nvSpPr>
        <p:spPr>
          <a:xfrm>
            <a:off x="2507530" y="2837468"/>
            <a:ext cx="482338" cy="41477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5" name="Arrow: Right 14">
            <a:extLst>
              <a:ext uri="{FF2B5EF4-FFF2-40B4-BE49-F238E27FC236}">
                <a16:creationId xmlns:a16="http://schemas.microsoft.com/office/drawing/2014/main" id="{445A52AB-6345-8799-DE24-761D7BFDB361}"/>
              </a:ext>
            </a:extLst>
          </p:cNvPr>
          <p:cNvSpPr/>
          <p:nvPr/>
        </p:nvSpPr>
        <p:spPr>
          <a:xfrm>
            <a:off x="4853233" y="2837468"/>
            <a:ext cx="482338" cy="41477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6" name="Arrow: Right 15">
            <a:extLst>
              <a:ext uri="{FF2B5EF4-FFF2-40B4-BE49-F238E27FC236}">
                <a16:creationId xmlns:a16="http://schemas.microsoft.com/office/drawing/2014/main" id="{C7EF0A58-A58E-6B2C-2000-05303630B8B1}"/>
              </a:ext>
            </a:extLst>
          </p:cNvPr>
          <p:cNvSpPr/>
          <p:nvPr/>
        </p:nvSpPr>
        <p:spPr>
          <a:xfrm>
            <a:off x="7272959" y="2813901"/>
            <a:ext cx="482338" cy="414779"/>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7" name="TextBox 16">
            <a:extLst>
              <a:ext uri="{FF2B5EF4-FFF2-40B4-BE49-F238E27FC236}">
                <a16:creationId xmlns:a16="http://schemas.microsoft.com/office/drawing/2014/main" id="{F4B99DBC-18D4-13ED-1D08-5CCF9EF664C7}"/>
              </a:ext>
            </a:extLst>
          </p:cNvPr>
          <p:cNvSpPr txBox="1"/>
          <p:nvPr/>
        </p:nvSpPr>
        <p:spPr>
          <a:xfrm>
            <a:off x="808097" y="2643905"/>
            <a:ext cx="1602356" cy="584775"/>
          </a:xfrm>
          <a:prstGeom prst="rect">
            <a:avLst/>
          </a:prstGeom>
          <a:noFill/>
        </p:spPr>
        <p:txBody>
          <a:bodyPr wrap="square" rtlCol="0">
            <a:spAutoFit/>
          </a:bodyPr>
          <a:lstStyle/>
          <a:p>
            <a:r>
              <a:rPr lang="en-IN" sz="1600" b="1" dirty="0"/>
              <a:t>Select Area for the Analysis</a:t>
            </a:r>
          </a:p>
        </p:txBody>
      </p:sp>
      <p:sp>
        <p:nvSpPr>
          <p:cNvPr id="19" name="TextBox 18">
            <a:extLst>
              <a:ext uri="{FF2B5EF4-FFF2-40B4-BE49-F238E27FC236}">
                <a16:creationId xmlns:a16="http://schemas.microsoft.com/office/drawing/2014/main" id="{F5924AFD-429A-6770-B18D-FD65794BF4E9}"/>
              </a:ext>
            </a:extLst>
          </p:cNvPr>
          <p:cNvSpPr txBox="1"/>
          <p:nvPr/>
        </p:nvSpPr>
        <p:spPr>
          <a:xfrm>
            <a:off x="5394856" y="2531097"/>
            <a:ext cx="1860223" cy="1815882"/>
          </a:xfrm>
          <a:prstGeom prst="rect">
            <a:avLst/>
          </a:prstGeom>
          <a:noFill/>
        </p:spPr>
        <p:txBody>
          <a:bodyPr wrap="square" rtlCol="0">
            <a:spAutoFit/>
          </a:bodyPr>
          <a:lstStyle/>
          <a:p>
            <a:r>
              <a:rPr lang="en-IN" sz="1600" b="1" dirty="0"/>
              <a:t>Generation of Maps: LULC, Solar Radiation, Slope, Aspect, Transmission line, Rail, Road, Water Line, Water Bodies</a:t>
            </a:r>
          </a:p>
        </p:txBody>
      </p:sp>
      <p:sp>
        <p:nvSpPr>
          <p:cNvPr id="20" name="TextBox 19">
            <a:extLst>
              <a:ext uri="{FF2B5EF4-FFF2-40B4-BE49-F238E27FC236}">
                <a16:creationId xmlns:a16="http://schemas.microsoft.com/office/drawing/2014/main" id="{9F095F4A-51DF-7F5F-5968-3CB1F130E8B2}"/>
              </a:ext>
            </a:extLst>
          </p:cNvPr>
          <p:cNvSpPr txBox="1"/>
          <p:nvPr/>
        </p:nvSpPr>
        <p:spPr>
          <a:xfrm>
            <a:off x="7813230" y="2319735"/>
            <a:ext cx="2355129" cy="1323439"/>
          </a:xfrm>
          <a:prstGeom prst="rect">
            <a:avLst/>
          </a:prstGeom>
          <a:noFill/>
        </p:spPr>
        <p:txBody>
          <a:bodyPr wrap="square" rtlCol="0">
            <a:spAutoFit/>
          </a:bodyPr>
          <a:lstStyle/>
          <a:p>
            <a:r>
              <a:rPr lang="en-IN" sz="1600" b="1" dirty="0"/>
              <a:t>Collect the map data:</a:t>
            </a:r>
          </a:p>
          <a:p>
            <a:r>
              <a:rPr lang="en-IN" sz="1600" b="1" dirty="0"/>
              <a:t>Solar irradiance, road, rail, transmission lines, water lines, water bodies.</a:t>
            </a:r>
          </a:p>
        </p:txBody>
      </p:sp>
      <p:sp>
        <p:nvSpPr>
          <p:cNvPr id="21" name="Arrow: Down 20">
            <a:extLst>
              <a:ext uri="{FF2B5EF4-FFF2-40B4-BE49-F238E27FC236}">
                <a16:creationId xmlns:a16="http://schemas.microsoft.com/office/drawing/2014/main" id="{3B4EFB27-BAAC-6978-B364-9297987C65F5}"/>
              </a:ext>
            </a:extLst>
          </p:cNvPr>
          <p:cNvSpPr/>
          <p:nvPr/>
        </p:nvSpPr>
        <p:spPr>
          <a:xfrm>
            <a:off x="8695469" y="3743621"/>
            <a:ext cx="537328" cy="67769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22" name="Rectangle 21">
            <a:extLst>
              <a:ext uri="{FF2B5EF4-FFF2-40B4-BE49-F238E27FC236}">
                <a16:creationId xmlns:a16="http://schemas.microsoft.com/office/drawing/2014/main" id="{111C2FD4-7081-9F97-CD2E-D7B8217A4687}"/>
              </a:ext>
            </a:extLst>
          </p:cNvPr>
          <p:cNvSpPr/>
          <p:nvPr/>
        </p:nvSpPr>
        <p:spPr>
          <a:xfrm>
            <a:off x="8030880" y="4433976"/>
            <a:ext cx="1866507" cy="9898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b="1" dirty="0"/>
              <a:t>Analysis using AHP, weight matrix (in ArcGIS)</a:t>
            </a:r>
          </a:p>
        </p:txBody>
      </p:sp>
      <p:sp>
        <p:nvSpPr>
          <p:cNvPr id="7" name="Arrow: Down 6">
            <a:extLst>
              <a:ext uri="{FF2B5EF4-FFF2-40B4-BE49-F238E27FC236}">
                <a16:creationId xmlns:a16="http://schemas.microsoft.com/office/drawing/2014/main" id="{B4FD1BF7-6F8C-4AFA-EC95-7B5C04208C1F}"/>
              </a:ext>
            </a:extLst>
          </p:cNvPr>
          <p:cNvSpPr/>
          <p:nvPr/>
        </p:nvSpPr>
        <p:spPr>
          <a:xfrm rot="5400000">
            <a:off x="7423370" y="4621960"/>
            <a:ext cx="537328" cy="677692"/>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14" name="Rectangle 13">
            <a:extLst>
              <a:ext uri="{FF2B5EF4-FFF2-40B4-BE49-F238E27FC236}">
                <a16:creationId xmlns:a16="http://schemas.microsoft.com/office/drawing/2014/main" id="{AD35FF60-3A06-FED5-7485-A1A85BBCCB0D}"/>
              </a:ext>
            </a:extLst>
          </p:cNvPr>
          <p:cNvSpPr/>
          <p:nvPr/>
        </p:nvSpPr>
        <p:spPr>
          <a:xfrm>
            <a:off x="5486681" y="4433976"/>
            <a:ext cx="1866507" cy="98981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600" b="1" dirty="0"/>
              <a:t>Generate the final suitable site map</a:t>
            </a:r>
          </a:p>
        </p:txBody>
      </p:sp>
    </p:spTree>
    <p:extLst>
      <p:ext uri="{BB962C8B-B14F-4D97-AF65-F5344CB8AC3E}">
        <p14:creationId xmlns:p14="http://schemas.microsoft.com/office/powerpoint/2010/main" val="1867659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4"/>
            <a:ext cx="12192000" cy="881542"/>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Proposed </a:t>
            </a:r>
            <a:r>
              <a:rPr lang="en-US" sz="4400" b="1" dirty="0">
                <a:solidFill>
                  <a:srgbClr val="002060"/>
                </a:solidFill>
                <a:latin typeface="Georgia" panose="02040502050405020303" pitchFamily="18" charset="0"/>
                <a:ea typeface="+mj-ea"/>
                <a:cs typeface="+mj-cs"/>
              </a:rPr>
              <a:t>Requirement </a:t>
            </a:r>
            <a:r>
              <a:rPr lang="en-US" b="1" dirty="0">
                <a:solidFill>
                  <a:srgbClr val="002060"/>
                </a:solidFill>
                <a:latin typeface="Georgia" panose="02040502050405020303" pitchFamily="18" charset="0"/>
              </a:rPr>
              <a:t>A</a:t>
            </a:r>
            <a:r>
              <a:rPr lang="en-US" sz="4400" b="1" dirty="0">
                <a:solidFill>
                  <a:srgbClr val="002060"/>
                </a:solidFill>
                <a:latin typeface="Georgia" panose="02040502050405020303" pitchFamily="18" charset="0"/>
                <a:ea typeface="+mj-ea"/>
                <a:cs typeface="+mj-cs"/>
              </a:rPr>
              <a:t>nalysis</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12</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763772" y="153944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Satellite images of Pune district</a:t>
            </a:r>
          </a:p>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Maps: Solar radiation, LULC, Slope, Aspect, Transmission Line Rail, Road, Water Line, Water Bodies.</a:t>
            </a:r>
          </a:p>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nb-NO" sz="2000" b="1" i="1" dirty="0">
                <a:effectLst>
                  <a:outerShdw blurRad="38100" dist="38100" dir="2700000" algn="tl">
                    <a:srgbClr val="000000">
                      <a:alpha val="43137"/>
                    </a:srgbClr>
                  </a:outerShdw>
                </a:effectLst>
                <a:latin typeface="Georgia" panose="02040502050405020303" pitchFamily="18" charset="0"/>
                <a:ea typeface="+mj-ea"/>
                <a:cs typeface="+mj-cs"/>
              </a:rPr>
              <a:t>GIS software [ArcGIS].</a:t>
            </a:r>
          </a:p>
          <a:p>
            <a:pPr>
              <a:lnSpc>
                <a:spcPct val="110000"/>
              </a:lnSpc>
              <a:spcBef>
                <a:spcPct val="0"/>
              </a:spcBef>
            </a:pPr>
            <a:endParaRPr lang="en-IN" sz="18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800" b="1" dirty="0">
              <a:solidFill>
                <a:srgbClr val="002060"/>
              </a:solidFill>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43305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4"/>
            <a:ext cx="12192000" cy="881542"/>
          </a:xfrm>
        </p:spPr>
        <p:txBody>
          <a:bodyPr>
            <a:normAutofit/>
          </a:bodyPr>
          <a:lstStyle/>
          <a:p>
            <a:pPr marL="0" indent="0" algn="ctr">
              <a:lnSpc>
                <a:spcPct val="110000"/>
              </a:lnSpc>
              <a:spcBef>
                <a:spcPct val="0"/>
              </a:spcBef>
              <a:buNone/>
            </a:pPr>
            <a:r>
              <a:rPr lang="en-US" sz="4400" b="1" dirty="0">
                <a:solidFill>
                  <a:srgbClr val="002060"/>
                </a:solidFill>
                <a:latin typeface="Georgia" panose="02040502050405020303" pitchFamily="18" charset="0"/>
                <a:ea typeface="+mj-ea"/>
                <a:cs typeface="+mj-cs"/>
              </a:rPr>
              <a:t>Impact analysis</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13</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253409" y="165714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ct val="0"/>
              </a:spcBef>
              <a:buNone/>
            </a:pPr>
            <a:r>
              <a:rPr lang="en-US" b="1" i="1" dirty="0">
                <a:effectLst>
                  <a:outerShdw blurRad="38100" dist="38100" dir="2700000" algn="tl">
                    <a:srgbClr val="000000">
                      <a:alpha val="43137"/>
                    </a:srgbClr>
                  </a:outerShdw>
                </a:effectLst>
                <a:latin typeface="Georgia" panose="02040502050405020303" pitchFamily="18" charset="0"/>
                <a:ea typeface="+mj-ea"/>
                <a:cs typeface="+mj-cs"/>
              </a:rPr>
              <a:t>Positive Impact of project on society:</a:t>
            </a: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457200" lvl="1" indent="0">
              <a:lnSpc>
                <a:spcPct val="110000"/>
              </a:lnSpc>
              <a:spcBef>
                <a:spcPct val="0"/>
              </a:spcBef>
              <a:buNone/>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 Reduced burden on fossil fuels/exhaustible natural resources</a:t>
            </a:r>
          </a:p>
          <a:p>
            <a:pPr marL="457200" lvl="1" indent="0">
              <a:lnSpc>
                <a:spcPct val="110000"/>
              </a:lnSpc>
              <a:spcBef>
                <a:spcPct val="0"/>
              </a:spcBef>
              <a:buNone/>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 Potentially reduce pollution</a:t>
            </a:r>
          </a:p>
          <a:p>
            <a:pPr marL="457200" lvl="1"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r>
              <a:rPr lang="en-US" b="1" i="1" dirty="0">
                <a:effectLst>
                  <a:outerShdw blurRad="38100" dist="38100" dir="2700000" algn="tl">
                    <a:srgbClr val="000000">
                      <a:alpha val="43137"/>
                    </a:srgbClr>
                  </a:outerShdw>
                </a:effectLst>
                <a:latin typeface="Georgia" panose="02040502050405020303" pitchFamily="18" charset="0"/>
                <a:ea typeface="+mj-ea"/>
                <a:cs typeface="+mj-cs"/>
              </a:rPr>
              <a:t>Negative Impact of project on society:</a:t>
            </a:r>
          </a:p>
          <a:p>
            <a:pPr marL="457200" lvl="1" indent="0">
              <a:lnSpc>
                <a:spcPct val="110000"/>
              </a:lnSpc>
              <a:spcBef>
                <a:spcPct val="0"/>
              </a:spcBef>
              <a:buNone/>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 Massive initial investments required</a:t>
            </a:r>
          </a:p>
          <a:p>
            <a:pPr marL="457200" lvl="1"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3600" b="1" dirty="0">
              <a:solidFill>
                <a:srgbClr val="002060"/>
              </a:solidFill>
              <a:latin typeface="Georgia" panose="02040502050405020303" pitchFamily="18" charset="0"/>
              <a:ea typeface="+mj-ea"/>
              <a:cs typeface="+mj-cs"/>
            </a:endParaRPr>
          </a:p>
          <a:p>
            <a:pPr marL="0" indent="0">
              <a:buNone/>
            </a:pPr>
            <a:endParaRPr lang="en-US" sz="1800" dirty="0">
              <a:latin typeface="Georgia" panose="02040502050405020303" pitchFamily="18" charset="0"/>
            </a:endParaRPr>
          </a:p>
          <a:p>
            <a:endParaRPr lang="en-US" sz="3600" dirty="0">
              <a:latin typeface="Georgia" panose="02040502050405020303" pitchFamily="18" charset="0"/>
            </a:endParaRPr>
          </a:p>
        </p:txBody>
      </p:sp>
    </p:spTree>
    <p:extLst>
      <p:ext uri="{BB962C8B-B14F-4D97-AF65-F5344CB8AC3E}">
        <p14:creationId xmlns:p14="http://schemas.microsoft.com/office/powerpoint/2010/main" val="18884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4"/>
            <a:ext cx="12192000" cy="881542"/>
          </a:xfrm>
        </p:spPr>
        <p:txBody>
          <a:bodyPr>
            <a:normAutofit/>
          </a:bodyPr>
          <a:lstStyle/>
          <a:p>
            <a:pPr marL="0" indent="0" algn="ctr">
              <a:lnSpc>
                <a:spcPct val="110000"/>
              </a:lnSpc>
              <a:spcBef>
                <a:spcPct val="0"/>
              </a:spcBef>
              <a:buNone/>
            </a:pPr>
            <a:r>
              <a:rPr lang="en-US" sz="4400" b="1" dirty="0">
                <a:solidFill>
                  <a:srgbClr val="002060"/>
                </a:solidFill>
                <a:latin typeface="Georgia" panose="02040502050405020303" pitchFamily="18" charset="0"/>
                <a:ea typeface="+mj-ea"/>
                <a:cs typeface="+mj-cs"/>
              </a:rPr>
              <a:t>Impact analysis</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14</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253409" y="165714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ct val="0"/>
              </a:spcBef>
              <a:buNone/>
            </a:pPr>
            <a:r>
              <a:rPr lang="en-US" b="1" i="1" dirty="0">
                <a:effectLst>
                  <a:outerShdw blurRad="38100" dist="38100" dir="2700000" algn="tl">
                    <a:srgbClr val="000000">
                      <a:alpha val="43137"/>
                    </a:srgbClr>
                  </a:outerShdw>
                </a:effectLst>
                <a:latin typeface="Georgia" panose="02040502050405020303" pitchFamily="18" charset="0"/>
                <a:ea typeface="+mj-ea"/>
                <a:cs typeface="+mj-cs"/>
              </a:rPr>
              <a:t>Impact of project on environment</a:t>
            </a:r>
          </a:p>
          <a:p>
            <a:pPr marL="0" indent="0">
              <a:lnSpc>
                <a:spcPct val="110000"/>
              </a:lnSpc>
              <a:spcBef>
                <a:spcPct val="0"/>
              </a:spcBef>
              <a:buNone/>
            </a:pPr>
            <a:r>
              <a:rPr lang="en-US" b="1" i="1" dirty="0">
                <a:effectLst>
                  <a:outerShdw blurRad="38100" dist="38100" dir="2700000" algn="tl">
                    <a:srgbClr val="000000">
                      <a:alpha val="43137"/>
                    </a:srgbClr>
                  </a:outerShdw>
                </a:effectLst>
                <a:latin typeface="Georgia" panose="02040502050405020303" pitchFamily="18" charset="0"/>
                <a:ea typeface="+mj-ea"/>
                <a:cs typeface="+mj-cs"/>
              </a:rPr>
              <a:t>Positive Impact of project on environment:</a:t>
            </a:r>
          </a:p>
          <a:p>
            <a:pPr marL="457200" lvl="1" indent="0">
              <a:lnSpc>
                <a:spcPct val="110000"/>
              </a:lnSpc>
              <a:spcBef>
                <a:spcPct val="0"/>
              </a:spcBef>
              <a:buNone/>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 </a:t>
            </a:r>
            <a:r>
              <a:rPr lang="en-US" sz="2000" i="1" dirty="0">
                <a:effectLst>
                  <a:outerShdw blurRad="38100" dist="38100" dir="2700000" algn="tl">
                    <a:srgbClr val="000000">
                      <a:alpha val="43137"/>
                    </a:srgbClr>
                  </a:outerShdw>
                </a:effectLst>
                <a:latin typeface="Georgia" panose="02040502050405020303" pitchFamily="18" charset="0"/>
                <a:ea typeface="+mj-ea"/>
                <a:cs typeface="+mj-cs"/>
              </a:rPr>
              <a:t>Reduced dependency on exhaustible natural resources</a:t>
            </a:r>
          </a:p>
          <a:p>
            <a:pPr marL="457200" lvl="1" indent="0">
              <a:lnSpc>
                <a:spcPct val="110000"/>
              </a:lnSpc>
              <a:spcBef>
                <a:spcPct val="0"/>
              </a:spcBef>
              <a:buNone/>
            </a:pPr>
            <a:r>
              <a:rPr lang="en-US" sz="2000" i="1" dirty="0">
                <a:effectLst>
                  <a:outerShdw blurRad="38100" dist="38100" dir="2700000" algn="tl">
                    <a:srgbClr val="000000">
                      <a:alpha val="43137"/>
                    </a:srgbClr>
                  </a:outerShdw>
                </a:effectLst>
                <a:latin typeface="Georgia" panose="02040502050405020303" pitchFamily="18" charset="0"/>
                <a:ea typeface="+mj-ea"/>
                <a:cs typeface="+mj-cs"/>
              </a:rPr>
              <a:t>• Clean energy</a:t>
            </a:r>
          </a:p>
          <a:p>
            <a:pPr marL="457200" lvl="1" indent="0">
              <a:lnSpc>
                <a:spcPct val="110000"/>
              </a:lnSpc>
              <a:spcBef>
                <a:spcPct val="0"/>
              </a:spcBef>
              <a:buNone/>
            </a:pPr>
            <a:r>
              <a:rPr lang="en-US" sz="2000" i="1" dirty="0">
                <a:effectLst>
                  <a:outerShdw blurRad="38100" dist="38100" dir="2700000" algn="tl">
                    <a:srgbClr val="000000">
                      <a:alpha val="43137"/>
                    </a:srgbClr>
                  </a:outerShdw>
                </a:effectLst>
                <a:latin typeface="Georgia" panose="02040502050405020303" pitchFamily="18" charset="0"/>
                <a:ea typeface="+mj-ea"/>
                <a:cs typeface="+mj-cs"/>
              </a:rPr>
              <a:t>• Unlimited source of energy</a:t>
            </a:r>
          </a:p>
          <a:p>
            <a:pPr marL="0" indent="0">
              <a:lnSpc>
                <a:spcPct val="110000"/>
              </a:lnSpc>
              <a:spcBef>
                <a:spcPct val="0"/>
              </a:spcBef>
              <a:buNone/>
            </a:pPr>
            <a:r>
              <a:rPr lang="en-US" b="1" i="1" dirty="0">
                <a:effectLst>
                  <a:outerShdw blurRad="38100" dist="38100" dir="2700000" algn="tl">
                    <a:srgbClr val="000000">
                      <a:alpha val="43137"/>
                    </a:srgbClr>
                  </a:outerShdw>
                </a:effectLst>
                <a:latin typeface="Georgia" panose="02040502050405020303" pitchFamily="18" charset="0"/>
                <a:ea typeface="+mj-ea"/>
                <a:cs typeface="+mj-cs"/>
              </a:rPr>
              <a:t>Negative Impact of project on environment:</a:t>
            </a:r>
          </a:p>
          <a:p>
            <a:pPr marL="457200" lvl="1" indent="0">
              <a:lnSpc>
                <a:spcPct val="110000"/>
              </a:lnSpc>
              <a:spcBef>
                <a:spcPct val="0"/>
              </a:spcBef>
              <a:buNone/>
            </a:pPr>
            <a:r>
              <a:rPr lang="en-US" sz="2000" i="1" dirty="0">
                <a:effectLst>
                  <a:outerShdw blurRad="38100" dist="38100" dir="2700000" algn="tl">
                    <a:srgbClr val="000000">
                      <a:alpha val="43137"/>
                    </a:srgbClr>
                  </a:outerShdw>
                </a:effectLst>
                <a:latin typeface="Georgia" panose="02040502050405020303" pitchFamily="18" charset="0"/>
                <a:ea typeface="+mj-ea"/>
                <a:cs typeface="+mj-cs"/>
              </a:rPr>
              <a:t>• Weather Dependent</a:t>
            </a:r>
          </a:p>
          <a:p>
            <a:pPr marL="0" indent="0">
              <a:lnSpc>
                <a:spcPct val="110000"/>
              </a:lnSpc>
              <a:spcBef>
                <a:spcPct val="0"/>
              </a:spcBef>
              <a:buNone/>
            </a:pPr>
            <a:endParaRPr lang="en-US"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800" b="1" dirty="0">
              <a:solidFill>
                <a:srgbClr val="002060"/>
              </a:solidFill>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26969201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3"/>
            <a:ext cx="12192000" cy="1172755"/>
          </a:xfrm>
        </p:spPr>
        <p:txBody>
          <a:bodyPr>
            <a:normAutofit fontScale="90000"/>
          </a:bodyPr>
          <a:lstStyle/>
          <a:p>
            <a:pPr marL="0" indent="0" algn="ctr">
              <a:lnSpc>
                <a:spcPct val="110000"/>
              </a:lnSpc>
              <a:spcBef>
                <a:spcPct val="0"/>
              </a:spcBef>
              <a:buNone/>
            </a:pPr>
            <a:r>
              <a:rPr lang="en-US" sz="4400" b="1" dirty="0">
                <a:solidFill>
                  <a:srgbClr val="002060"/>
                </a:solidFill>
                <a:latin typeface="Georgia" panose="02040502050405020303" pitchFamily="18" charset="0"/>
                <a:ea typeface="+mj-ea"/>
                <a:cs typeface="+mj-cs"/>
              </a:rPr>
              <a:t>Professional Ethical practices </a:t>
            </a:r>
            <a:br>
              <a:rPr lang="en-US" sz="4400" b="1" dirty="0">
                <a:solidFill>
                  <a:srgbClr val="002060"/>
                </a:solidFill>
                <a:latin typeface="Georgia" panose="02040502050405020303" pitchFamily="18" charset="0"/>
                <a:ea typeface="+mj-ea"/>
                <a:cs typeface="+mj-cs"/>
              </a:rPr>
            </a:br>
            <a:r>
              <a:rPr lang="en-US" sz="4400" b="1" dirty="0">
                <a:solidFill>
                  <a:srgbClr val="002060"/>
                </a:solidFill>
                <a:latin typeface="Georgia" panose="02040502050405020303" pitchFamily="18" charset="0"/>
                <a:ea typeface="+mj-ea"/>
                <a:cs typeface="+mj-cs"/>
              </a:rPr>
              <a:t>to be followed</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15</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668964" y="168505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The study done has not been copied from other sources</a:t>
            </a: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Appropriate credits are provided to the concerned party whose resources are referred in the study</a:t>
            </a: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Conflict of interest was resolved using proper discussions</a:t>
            </a: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p:txBody>
      </p:sp>
    </p:spTree>
    <p:extLst>
      <p:ext uri="{BB962C8B-B14F-4D97-AF65-F5344CB8AC3E}">
        <p14:creationId xmlns:p14="http://schemas.microsoft.com/office/powerpoint/2010/main" val="3575971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75025"/>
            <a:ext cx="12192000" cy="1172755"/>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System Implementation</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7" y="52666"/>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16</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1005738" y="86892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Sentinel data of Pune district is collected along with boundary map.</a:t>
            </a:r>
          </a:p>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IN"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800" b="1" dirty="0">
              <a:solidFill>
                <a:srgbClr val="002060"/>
              </a:solidFill>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grpSp>
        <p:nvGrpSpPr>
          <p:cNvPr id="13" name="Group 12">
            <a:extLst>
              <a:ext uri="{FF2B5EF4-FFF2-40B4-BE49-F238E27FC236}">
                <a16:creationId xmlns:a16="http://schemas.microsoft.com/office/drawing/2014/main" id="{B9FAE22F-23C8-E54B-B0F5-F79355C08CD8}"/>
              </a:ext>
            </a:extLst>
          </p:cNvPr>
          <p:cNvGrpSpPr/>
          <p:nvPr/>
        </p:nvGrpSpPr>
        <p:grpSpPr>
          <a:xfrm>
            <a:off x="3762160" y="1264080"/>
            <a:ext cx="5182049" cy="5111536"/>
            <a:chOff x="3762160" y="1292119"/>
            <a:chExt cx="5182049" cy="5111536"/>
          </a:xfrm>
        </p:grpSpPr>
        <p:sp>
          <p:nvSpPr>
            <p:cNvPr id="10" name="TextBox 9">
              <a:extLst>
                <a:ext uri="{FF2B5EF4-FFF2-40B4-BE49-F238E27FC236}">
                  <a16:creationId xmlns:a16="http://schemas.microsoft.com/office/drawing/2014/main" id="{B53215B1-FFCA-60BC-D32A-F16FA19574DE}"/>
                </a:ext>
              </a:extLst>
            </p:cNvPr>
            <p:cNvSpPr txBox="1"/>
            <p:nvPr/>
          </p:nvSpPr>
          <p:spPr>
            <a:xfrm>
              <a:off x="4021553" y="5849657"/>
              <a:ext cx="4267515" cy="553998"/>
            </a:xfrm>
            <a:prstGeom prst="rect">
              <a:avLst/>
            </a:prstGeom>
            <a:noFill/>
          </p:spPr>
          <p:txBody>
            <a:bodyPr wrap="none" rtlCol="0">
              <a:spAutoFit/>
            </a:bodyPr>
            <a:lstStyle/>
            <a:p>
              <a:r>
                <a:rPr lang="en-IN" b="1" i="1" dirty="0">
                  <a:latin typeface="Georgia" panose="02040502050405020303" pitchFamily="18" charset="0"/>
                </a:rPr>
                <a:t>Fig. Pune District boundary map</a:t>
              </a:r>
            </a:p>
            <a:p>
              <a:r>
                <a:rPr lang="en-IN" sz="1200" b="1" i="1" dirty="0">
                  <a:latin typeface="Georgia" panose="02040502050405020303" pitchFamily="18" charset="0"/>
                </a:rPr>
                <a:t>Source: https://scihub.copernicus.eu/dhus/#/home</a:t>
              </a:r>
            </a:p>
          </p:txBody>
        </p:sp>
        <p:pic>
          <p:nvPicPr>
            <p:cNvPr id="12" name="Picture 11">
              <a:extLst>
                <a:ext uri="{FF2B5EF4-FFF2-40B4-BE49-F238E27FC236}">
                  <a16:creationId xmlns:a16="http://schemas.microsoft.com/office/drawing/2014/main" id="{5019761B-0837-906F-FEF9-477B8479B827}"/>
                </a:ext>
              </a:extLst>
            </p:cNvPr>
            <p:cNvPicPr>
              <a:picLocks noChangeAspect="1"/>
            </p:cNvPicPr>
            <p:nvPr/>
          </p:nvPicPr>
          <p:blipFill>
            <a:blip r:embed="rId3"/>
            <a:stretch>
              <a:fillRect/>
            </a:stretch>
          </p:blipFill>
          <p:spPr>
            <a:xfrm>
              <a:off x="3762160" y="1292119"/>
              <a:ext cx="5182049" cy="4496190"/>
            </a:xfrm>
            <a:prstGeom prst="rect">
              <a:avLst/>
            </a:prstGeom>
          </p:spPr>
        </p:pic>
      </p:grpSp>
    </p:spTree>
    <p:extLst>
      <p:ext uri="{BB962C8B-B14F-4D97-AF65-F5344CB8AC3E}">
        <p14:creationId xmlns:p14="http://schemas.microsoft.com/office/powerpoint/2010/main" val="1579157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74076"/>
            <a:ext cx="12192000" cy="1172755"/>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System Implementation</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7" y="52666"/>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17</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1005738" y="86892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Preprocessing of the data is done.</a:t>
            </a:r>
          </a:p>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IN"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800" b="1" dirty="0">
              <a:solidFill>
                <a:srgbClr val="002060"/>
              </a:solidFill>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pic>
        <p:nvPicPr>
          <p:cNvPr id="7" name="Picture 6">
            <a:extLst>
              <a:ext uri="{FF2B5EF4-FFF2-40B4-BE49-F238E27FC236}">
                <a16:creationId xmlns:a16="http://schemas.microsoft.com/office/drawing/2014/main" id="{29EEB5DA-D9B2-9AD8-BE69-498B4E09B834}"/>
              </a:ext>
            </a:extLst>
          </p:cNvPr>
          <p:cNvPicPr>
            <a:picLocks noChangeAspect="1"/>
          </p:cNvPicPr>
          <p:nvPr/>
        </p:nvPicPr>
        <p:blipFill rotWithShape="1">
          <a:blip r:embed="rId3"/>
          <a:srcRect l="4549" t="4724" r="3748" b="2550"/>
          <a:stretch/>
        </p:blipFill>
        <p:spPr>
          <a:xfrm>
            <a:off x="2895600" y="1278348"/>
            <a:ext cx="6149788" cy="5002954"/>
          </a:xfrm>
          <a:prstGeom prst="rect">
            <a:avLst/>
          </a:prstGeom>
        </p:spPr>
      </p:pic>
      <p:sp>
        <p:nvSpPr>
          <p:cNvPr id="10" name="TextBox 9">
            <a:extLst>
              <a:ext uri="{FF2B5EF4-FFF2-40B4-BE49-F238E27FC236}">
                <a16:creationId xmlns:a16="http://schemas.microsoft.com/office/drawing/2014/main" id="{776B95BF-6AFF-DD1F-EB05-2C03F4050798}"/>
              </a:ext>
            </a:extLst>
          </p:cNvPr>
          <p:cNvSpPr txBox="1"/>
          <p:nvPr/>
        </p:nvSpPr>
        <p:spPr>
          <a:xfrm>
            <a:off x="3959608" y="6109005"/>
            <a:ext cx="4607859" cy="338554"/>
          </a:xfrm>
          <a:prstGeom prst="rect">
            <a:avLst/>
          </a:prstGeom>
          <a:noFill/>
        </p:spPr>
        <p:txBody>
          <a:bodyPr wrap="square" rtlCol="0">
            <a:spAutoFit/>
          </a:bodyPr>
          <a:lstStyle/>
          <a:p>
            <a:r>
              <a:rPr lang="en-IN" sz="1600" b="1" i="1" dirty="0">
                <a:latin typeface="Georgia" panose="02040502050405020303" pitchFamily="18" charset="0"/>
              </a:rPr>
              <a:t>Fig. Clipped Pune from the sentinel data</a:t>
            </a:r>
          </a:p>
        </p:txBody>
      </p:sp>
    </p:spTree>
    <p:extLst>
      <p:ext uri="{BB962C8B-B14F-4D97-AF65-F5344CB8AC3E}">
        <p14:creationId xmlns:p14="http://schemas.microsoft.com/office/powerpoint/2010/main" val="15578981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7" y="52666"/>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18</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1005738" y="52666"/>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Land Use Land Cover map is generated from the preprocessed data using maximum likelihood algorithm.</a:t>
            </a:r>
          </a:p>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IN"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800" b="1" dirty="0">
              <a:solidFill>
                <a:srgbClr val="002060"/>
              </a:solidFill>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pic>
        <p:nvPicPr>
          <p:cNvPr id="7" name="Picture 6">
            <a:extLst>
              <a:ext uri="{FF2B5EF4-FFF2-40B4-BE49-F238E27FC236}">
                <a16:creationId xmlns:a16="http://schemas.microsoft.com/office/drawing/2014/main" id="{8582E6A0-9E9C-24D9-F46D-11F462803DEB}"/>
              </a:ext>
            </a:extLst>
          </p:cNvPr>
          <p:cNvPicPr>
            <a:picLocks noChangeAspect="1"/>
          </p:cNvPicPr>
          <p:nvPr/>
        </p:nvPicPr>
        <p:blipFill rotWithShape="1">
          <a:blip r:embed="rId3"/>
          <a:srcRect t="2960"/>
          <a:stretch/>
        </p:blipFill>
        <p:spPr>
          <a:xfrm>
            <a:off x="1885659" y="778160"/>
            <a:ext cx="7946273" cy="5760753"/>
          </a:xfrm>
          <a:prstGeom prst="rect">
            <a:avLst/>
          </a:prstGeom>
        </p:spPr>
      </p:pic>
      <p:pic>
        <p:nvPicPr>
          <p:cNvPr id="14" name="Picture 13">
            <a:extLst>
              <a:ext uri="{FF2B5EF4-FFF2-40B4-BE49-F238E27FC236}">
                <a16:creationId xmlns:a16="http://schemas.microsoft.com/office/drawing/2014/main" id="{B7545799-3D83-41CC-60D3-C9F71E13B189}"/>
              </a:ext>
            </a:extLst>
          </p:cNvPr>
          <p:cNvPicPr>
            <a:picLocks noChangeAspect="1"/>
          </p:cNvPicPr>
          <p:nvPr/>
        </p:nvPicPr>
        <p:blipFill>
          <a:blip r:embed="rId4"/>
          <a:stretch>
            <a:fillRect/>
          </a:stretch>
        </p:blipFill>
        <p:spPr>
          <a:xfrm>
            <a:off x="9780307" y="4519772"/>
            <a:ext cx="1325995" cy="1836579"/>
          </a:xfrm>
          <a:prstGeom prst="rect">
            <a:avLst/>
          </a:prstGeom>
        </p:spPr>
      </p:pic>
    </p:spTree>
    <p:extLst>
      <p:ext uri="{BB962C8B-B14F-4D97-AF65-F5344CB8AC3E}">
        <p14:creationId xmlns:p14="http://schemas.microsoft.com/office/powerpoint/2010/main" val="2027919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68918" y="0"/>
            <a:ext cx="12192000" cy="1172755"/>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System Implementation</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18" y="8057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19</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948839" y="125333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US" sz="2000" i="1" dirty="0">
                <a:effectLst>
                  <a:outerShdw blurRad="38100" dist="38100" dir="2700000" algn="tl">
                    <a:srgbClr val="000000">
                      <a:alpha val="43137"/>
                    </a:srgbClr>
                  </a:outerShdw>
                </a:effectLst>
                <a:latin typeface="Georgia" panose="02040502050405020303" pitchFamily="18" charset="0"/>
                <a:ea typeface="+mj-ea"/>
                <a:cs typeface="+mj-cs"/>
              </a:rPr>
              <a:t>The LULC map tells about the percentage of built up area, barren land, water bodies, agriculture and vegetation covered in the Pune district.</a:t>
            </a:r>
          </a:p>
          <a:p>
            <a:pPr marL="0" indent="0">
              <a:lnSpc>
                <a:spcPct val="110000"/>
              </a:lnSpc>
              <a:spcBef>
                <a:spcPct val="0"/>
              </a:spcBef>
              <a:buNone/>
            </a:pPr>
            <a:r>
              <a:rPr lang="en-US" sz="2000" i="1" dirty="0">
                <a:effectLst>
                  <a:outerShdw blurRad="38100" dist="38100" dir="2700000" algn="tl">
                    <a:srgbClr val="000000">
                      <a:alpha val="43137"/>
                    </a:srgbClr>
                  </a:outerShdw>
                </a:effectLst>
                <a:latin typeface="Georgia" panose="02040502050405020303" pitchFamily="18" charset="0"/>
                <a:ea typeface="+mj-ea"/>
                <a:cs typeface="+mj-cs"/>
              </a:rPr>
              <a:t> </a:t>
            </a:r>
            <a:endParaRPr lang="en-US" dirty="0">
              <a:latin typeface="Georgia" panose="02040502050405020303" pitchFamily="18" charset="0"/>
            </a:endParaRPr>
          </a:p>
        </p:txBody>
      </p:sp>
      <p:graphicFrame>
        <p:nvGraphicFramePr>
          <p:cNvPr id="3" name="Table 6">
            <a:extLst>
              <a:ext uri="{FF2B5EF4-FFF2-40B4-BE49-F238E27FC236}">
                <a16:creationId xmlns:a16="http://schemas.microsoft.com/office/drawing/2014/main" id="{C7632801-292D-2638-B5D2-E400021DA30C}"/>
              </a:ext>
            </a:extLst>
          </p:cNvPr>
          <p:cNvGraphicFramePr>
            <a:graphicFrameLocks noGrp="1"/>
          </p:cNvGraphicFramePr>
          <p:nvPr>
            <p:extLst>
              <p:ext uri="{D42A27DB-BD31-4B8C-83A1-F6EECF244321}">
                <p14:modId xmlns:p14="http://schemas.microsoft.com/office/powerpoint/2010/main" val="1986318701"/>
              </p:ext>
            </p:extLst>
          </p:nvPr>
        </p:nvGraphicFramePr>
        <p:xfrm>
          <a:off x="2112683" y="2250141"/>
          <a:ext cx="6780306" cy="3666564"/>
        </p:xfrm>
        <a:graphic>
          <a:graphicData uri="http://schemas.openxmlformats.org/drawingml/2006/table">
            <a:tbl>
              <a:tblPr firstRow="1" bandRow="1">
                <a:tableStyleId>{5940675A-B579-460E-94D1-54222C63F5DA}</a:tableStyleId>
              </a:tblPr>
              <a:tblGrid>
                <a:gridCol w="2260102">
                  <a:extLst>
                    <a:ext uri="{9D8B030D-6E8A-4147-A177-3AD203B41FA5}">
                      <a16:colId xmlns:a16="http://schemas.microsoft.com/office/drawing/2014/main" val="2397055074"/>
                    </a:ext>
                  </a:extLst>
                </a:gridCol>
                <a:gridCol w="2260102">
                  <a:extLst>
                    <a:ext uri="{9D8B030D-6E8A-4147-A177-3AD203B41FA5}">
                      <a16:colId xmlns:a16="http://schemas.microsoft.com/office/drawing/2014/main" val="614590479"/>
                    </a:ext>
                  </a:extLst>
                </a:gridCol>
                <a:gridCol w="2260102">
                  <a:extLst>
                    <a:ext uri="{9D8B030D-6E8A-4147-A177-3AD203B41FA5}">
                      <a16:colId xmlns:a16="http://schemas.microsoft.com/office/drawing/2014/main" val="3212850052"/>
                    </a:ext>
                  </a:extLst>
                </a:gridCol>
              </a:tblGrid>
              <a:tr h="611094">
                <a:tc>
                  <a:txBody>
                    <a:bodyPr/>
                    <a:lstStyle/>
                    <a:p>
                      <a:pPr algn="ctr" fontAlgn="ctr"/>
                      <a:r>
                        <a:rPr lang="en-IN" sz="1600" b="1" i="0" u="none" strike="noStrike" dirty="0">
                          <a:solidFill>
                            <a:srgbClr val="000000"/>
                          </a:solidFill>
                          <a:effectLst/>
                          <a:latin typeface="Georgia" panose="02040502050405020303" pitchFamily="18" charset="0"/>
                        </a:rPr>
                        <a:t>Class Name</a:t>
                      </a:r>
                    </a:p>
                  </a:txBody>
                  <a:tcPr marL="7620" marR="7620" marT="7620" marB="0" anchor="ctr"/>
                </a:tc>
                <a:tc>
                  <a:txBody>
                    <a:bodyPr/>
                    <a:lstStyle/>
                    <a:p>
                      <a:pPr algn="ctr" fontAlgn="ctr"/>
                      <a:r>
                        <a:rPr lang="en-IN" sz="1600" b="1" i="0" u="none" strike="noStrike">
                          <a:solidFill>
                            <a:srgbClr val="000000"/>
                          </a:solidFill>
                          <a:effectLst/>
                          <a:latin typeface="Georgia" panose="02040502050405020303" pitchFamily="18" charset="0"/>
                        </a:rPr>
                        <a:t>Area (in Sq Km)</a:t>
                      </a:r>
                    </a:p>
                  </a:txBody>
                  <a:tcPr marL="7620" marR="7620" marT="7620" marB="0" anchor="ctr"/>
                </a:tc>
                <a:tc>
                  <a:txBody>
                    <a:bodyPr/>
                    <a:lstStyle/>
                    <a:p>
                      <a:pPr algn="ctr" fontAlgn="ctr"/>
                      <a:r>
                        <a:rPr lang="en-IN" sz="1600" b="1" i="0" u="none" strike="noStrike" dirty="0">
                          <a:solidFill>
                            <a:srgbClr val="000000"/>
                          </a:solidFill>
                          <a:effectLst/>
                          <a:latin typeface="Georgia" panose="02040502050405020303" pitchFamily="18" charset="0"/>
                        </a:rPr>
                        <a:t> Percentage</a:t>
                      </a:r>
                    </a:p>
                  </a:txBody>
                  <a:tcPr marL="7620" marR="7620" marT="7620" marB="0" anchor="ctr"/>
                </a:tc>
                <a:extLst>
                  <a:ext uri="{0D108BD9-81ED-4DB2-BD59-A6C34878D82A}">
                    <a16:rowId xmlns:a16="http://schemas.microsoft.com/office/drawing/2014/main" val="298942315"/>
                  </a:ext>
                </a:extLst>
              </a:tr>
              <a:tr h="611094">
                <a:tc>
                  <a:txBody>
                    <a:bodyPr/>
                    <a:lstStyle/>
                    <a:p>
                      <a:pPr algn="ctr" fontAlgn="ctr"/>
                      <a:r>
                        <a:rPr lang="en-IN" sz="1600" b="0" i="0" u="none" strike="noStrike" dirty="0">
                          <a:solidFill>
                            <a:srgbClr val="000000"/>
                          </a:solidFill>
                          <a:effectLst/>
                          <a:latin typeface="Georgia" panose="02040502050405020303" pitchFamily="18" charset="0"/>
                        </a:rPr>
                        <a:t>Barren Land</a:t>
                      </a:r>
                    </a:p>
                  </a:txBody>
                  <a:tcPr marL="7620" marR="7620" marT="7620" marB="0" anchor="ctr"/>
                </a:tc>
                <a:tc>
                  <a:txBody>
                    <a:bodyPr/>
                    <a:lstStyle/>
                    <a:p>
                      <a:pPr algn="ctr" fontAlgn="ctr"/>
                      <a:r>
                        <a:rPr lang="en-IN" sz="1600" b="0" i="0" u="none" strike="noStrike" dirty="0">
                          <a:solidFill>
                            <a:srgbClr val="000000"/>
                          </a:solidFill>
                          <a:effectLst/>
                          <a:latin typeface="Georgia" panose="02040502050405020303" pitchFamily="18" charset="0"/>
                        </a:rPr>
                        <a:t>5917.6623</a:t>
                      </a:r>
                    </a:p>
                  </a:txBody>
                  <a:tcPr marL="7620" marR="7620" marT="7620" marB="0" anchor="ctr"/>
                </a:tc>
                <a:tc>
                  <a:txBody>
                    <a:bodyPr/>
                    <a:lstStyle/>
                    <a:p>
                      <a:pPr algn="ctr" fontAlgn="t"/>
                      <a:r>
                        <a:rPr lang="en-IN" sz="1600" b="0" i="0" u="none" strike="noStrike">
                          <a:solidFill>
                            <a:srgbClr val="000000"/>
                          </a:solidFill>
                          <a:effectLst/>
                          <a:latin typeface="Georgia" panose="02040502050405020303" pitchFamily="18" charset="0"/>
                        </a:rPr>
                        <a:t>37.95</a:t>
                      </a:r>
                    </a:p>
                  </a:txBody>
                  <a:tcPr marL="7620" marR="7620" marT="7620" marB="0"/>
                </a:tc>
                <a:extLst>
                  <a:ext uri="{0D108BD9-81ED-4DB2-BD59-A6C34878D82A}">
                    <a16:rowId xmlns:a16="http://schemas.microsoft.com/office/drawing/2014/main" val="3224875345"/>
                  </a:ext>
                </a:extLst>
              </a:tr>
              <a:tr h="611094">
                <a:tc>
                  <a:txBody>
                    <a:bodyPr/>
                    <a:lstStyle/>
                    <a:p>
                      <a:pPr algn="ctr" fontAlgn="ctr"/>
                      <a:r>
                        <a:rPr lang="en-IN" sz="1600" b="0" i="0" u="none" strike="noStrike">
                          <a:solidFill>
                            <a:srgbClr val="000000"/>
                          </a:solidFill>
                          <a:effectLst/>
                          <a:latin typeface="Georgia" panose="02040502050405020303" pitchFamily="18" charset="0"/>
                        </a:rPr>
                        <a:t>Built Up</a:t>
                      </a:r>
                    </a:p>
                  </a:txBody>
                  <a:tcPr marL="7620" marR="7620" marT="7620" marB="0" anchor="ctr"/>
                </a:tc>
                <a:tc>
                  <a:txBody>
                    <a:bodyPr/>
                    <a:lstStyle/>
                    <a:p>
                      <a:pPr algn="ctr" fontAlgn="ctr"/>
                      <a:r>
                        <a:rPr lang="en-IN" sz="1600" b="0" i="0" u="none" strike="noStrike" dirty="0">
                          <a:solidFill>
                            <a:srgbClr val="000000"/>
                          </a:solidFill>
                          <a:effectLst/>
                          <a:latin typeface="Georgia" panose="02040502050405020303" pitchFamily="18" charset="0"/>
                        </a:rPr>
                        <a:t>1799.1103</a:t>
                      </a:r>
                    </a:p>
                  </a:txBody>
                  <a:tcPr marL="7620" marR="7620" marT="7620" marB="0" anchor="ctr"/>
                </a:tc>
                <a:tc>
                  <a:txBody>
                    <a:bodyPr/>
                    <a:lstStyle/>
                    <a:p>
                      <a:pPr algn="ctr" fontAlgn="t"/>
                      <a:r>
                        <a:rPr lang="en-IN" sz="1600" b="0" i="0" u="none" strike="noStrike">
                          <a:solidFill>
                            <a:srgbClr val="000000"/>
                          </a:solidFill>
                          <a:effectLst/>
                          <a:latin typeface="Georgia" panose="02040502050405020303" pitchFamily="18" charset="0"/>
                        </a:rPr>
                        <a:t>11.54</a:t>
                      </a:r>
                    </a:p>
                  </a:txBody>
                  <a:tcPr marL="7620" marR="7620" marT="7620" marB="0"/>
                </a:tc>
                <a:extLst>
                  <a:ext uri="{0D108BD9-81ED-4DB2-BD59-A6C34878D82A}">
                    <a16:rowId xmlns:a16="http://schemas.microsoft.com/office/drawing/2014/main" val="2469163727"/>
                  </a:ext>
                </a:extLst>
              </a:tr>
              <a:tr h="611094">
                <a:tc>
                  <a:txBody>
                    <a:bodyPr/>
                    <a:lstStyle/>
                    <a:p>
                      <a:pPr algn="ctr" fontAlgn="ctr"/>
                      <a:r>
                        <a:rPr lang="en-IN" sz="1600" b="0" i="0" u="none" strike="noStrike">
                          <a:solidFill>
                            <a:srgbClr val="000000"/>
                          </a:solidFill>
                          <a:effectLst/>
                          <a:latin typeface="Georgia" panose="02040502050405020303" pitchFamily="18" charset="0"/>
                        </a:rPr>
                        <a:t>Vegetation</a:t>
                      </a:r>
                    </a:p>
                  </a:txBody>
                  <a:tcPr marL="7620" marR="7620" marT="7620" marB="0" anchor="ctr"/>
                </a:tc>
                <a:tc>
                  <a:txBody>
                    <a:bodyPr/>
                    <a:lstStyle/>
                    <a:p>
                      <a:pPr algn="ctr" fontAlgn="ctr"/>
                      <a:r>
                        <a:rPr lang="en-IN" sz="1600" b="0" i="0" u="none" strike="noStrike">
                          <a:solidFill>
                            <a:srgbClr val="000000"/>
                          </a:solidFill>
                          <a:effectLst/>
                          <a:latin typeface="Georgia" panose="02040502050405020303" pitchFamily="18" charset="0"/>
                        </a:rPr>
                        <a:t>7353.6713</a:t>
                      </a:r>
                    </a:p>
                  </a:txBody>
                  <a:tcPr marL="7620" marR="7620" marT="7620" marB="0" anchor="ctr"/>
                </a:tc>
                <a:tc>
                  <a:txBody>
                    <a:bodyPr/>
                    <a:lstStyle/>
                    <a:p>
                      <a:pPr algn="ctr" fontAlgn="t"/>
                      <a:r>
                        <a:rPr lang="en-IN" sz="1600" b="0" i="0" u="none" strike="noStrike" dirty="0">
                          <a:solidFill>
                            <a:srgbClr val="000000"/>
                          </a:solidFill>
                          <a:effectLst/>
                          <a:latin typeface="Georgia" panose="02040502050405020303" pitchFamily="18" charset="0"/>
                        </a:rPr>
                        <a:t>47.16</a:t>
                      </a:r>
                    </a:p>
                  </a:txBody>
                  <a:tcPr marL="7620" marR="7620" marT="7620" marB="0"/>
                </a:tc>
                <a:extLst>
                  <a:ext uri="{0D108BD9-81ED-4DB2-BD59-A6C34878D82A}">
                    <a16:rowId xmlns:a16="http://schemas.microsoft.com/office/drawing/2014/main" val="2652319897"/>
                  </a:ext>
                </a:extLst>
              </a:tr>
              <a:tr h="611094">
                <a:tc>
                  <a:txBody>
                    <a:bodyPr/>
                    <a:lstStyle/>
                    <a:p>
                      <a:pPr algn="ctr" fontAlgn="ctr"/>
                      <a:r>
                        <a:rPr lang="en-IN" sz="1600" b="0" i="0" u="none" strike="noStrike">
                          <a:solidFill>
                            <a:srgbClr val="000000"/>
                          </a:solidFill>
                          <a:effectLst/>
                          <a:latin typeface="Georgia" panose="02040502050405020303" pitchFamily="18" charset="0"/>
                        </a:rPr>
                        <a:t>Water</a:t>
                      </a:r>
                    </a:p>
                  </a:txBody>
                  <a:tcPr marL="7620" marR="7620" marT="7620" marB="0" anchor="ctr"/>
                </a:tc>
                <a:tc>
                  <a:txBody>
                    <a:bodyPr/>
                    <a:lstStyle/>
                    <a:p>
                      <a:pPr algn="ctr" fontAlgn="ctr"/>
                      <a:r>
                        <a:rPr lang="en-IN" sz="1600" b="0" i="0" u="none" strike="noStrike">
                          <a:solidFill>
                            <a:srgbClr val="000000"/>
                          </a:solidFill>
                          <a:effectLst/>
                          <a:latin typeface="Georgia" panose="02040502050405020303" pitchFamily="18" charset="0"/>
                        </a:rPr>
                        <a:t>522.5976</a:t>
                      </a:r>
                    </a:p>
                  </a:txBody>
                  <a:tcPr marL="7620" marR="7620" marT="7620" marB="0" anchor="ctr"/>
                </a:tc>
                <a:tc>
                  <a:txBody>
                    <a:bodyPr/>
                    <a:lstStyle/>
                    <a:p>
                      <a:pPr algn="ctr" fontAlgn="t"/>
                      <a:r>
                        <a:rPr lang="en-IN" sz="1600" b="0" i="0" u="none" strike="noStrike" dirty="0">
                          <a:solidFill>
                            <a:srgbClr val="000000"/>
                          </a:solidFill>
                          <a:effectLst/>
                          <a:latin typeface="Georgia" panose="02040502050405020303" pitchFamily="18" charset="0"/>
                        </a:rPr>
                        <a:t>3.35</a:t>
                      </a:r>
                    </a:p>
                  </a:txBody>
                  <a:tcPr marL="7620" marR="7620" marT="7620" marB="0"/>
                </a:tc>
                <a:extLst>
                  <a:ext uri="{0D108BD9-81ED-4DB2-BD59-A6C34878D82A}">
                    <a16:rowId xmlns:a16="http://schemas.microsoft.com/office/drawing/2014/main" val="1320161358"/>
                  </a:ext>
                </a:extLst>
              </a:tr>
              <a:tr h="611094">
                <a:tc>
                  <a:txBody>
                    <a:bodyPr/>
                    <a:lstStyle/>
                    <a:p>
                      <a:pPr algn="ctr" fontAlgn="ctr"/>
                      <a:r>
                        <a:rPr lang="en-IN" sz="1600" b="0" i="0" u="none" strike="noStrike">
                          <a:solidFill>
                            <a:srgbClr val="000000"/>
                          </a:solidFill>
                          <a:effectLst/>
                          <a:latin typeface="Georgia" panose="02040502050405020303" pitchFamily="18" charset="0"/>
                        </a:rPr>
                        <a:t>Grand Total</a:t>
                      </a:r>
                    </a:p>
                  </a:txBody>
                  <a:tcPr marL="7620" marR="7620" marT="7620" marB="0" anchor="ctr"/>
                </a:tc>
                <a:tc>
                  <a:txBody>
                    <a:bodyPr/>
                    <a:lstStyle/>
                    <a:p>
                      <a:pPr algn="ctr" fontAlgn="ctr"/>
                      <a:r>
                        <a:rPr lang="en-IN" sz="1600" b="0" i="0" u="none" strike="noStrike" dirty="0">
                          <a:solidFill>
                            <a:srgbClr val="000000"/>
                          </a:solidFill>
                          <a:effectLst/>
                          <a:latin typeface="Georgia" panose="02040502050405020303" pitchFamily="18" charset="0"/>
                        </a:rPr>
                        <a:t>15593.0415</a:t>
                      </a:r>
                    </a:p>
                  </a:txBody>
                  <a:tcPr marL="7620" marR="7620" marT="7620" marB="0" anchor="ctr"/>
                </a:tc>
                <a:tc>
                  <a:txBody>
                    <a:bodyPr/>
                    <a:lstStyle/>
                    <a:p>
                      <a:pPr algn="ctr" fontAlgn="t"/>
                      <a:r>
                        <a:rPr lang="en-IN" sz="1600" b="0" i="0" u="none" strike="noStrike" dirty="0">
                          <a:solidFill>
                            <a:srgbClr val="000000"/>
                          </a:solidFill>
                          <a:effectLst/>
                          <a:latin typeface="Georgia" panose="02040502050405020303" pitchFamily="18" charset="0"/>
                        </a:rPr>
                        <a:t>100</a:t>
                      </a:r>
                    </a:p>
                  </a:txBody>
                  <a:tcPr marL="7620" marR="7620" marT="7620" marB="0"/>
                </a:tc>
                <a:extLst>
                  <a:ext uri="{0D108BD9-81ED-4DB2-BD59-A6C34878D82A}">
                    <a16:rowId xmlns:a16="http://schemas.microsoft.com/office/drawing/2014/main" val="851918954"/>
                  </a:ext>
                </a:extLst>
              </a:tr>
            </a:tbl>
          </a:graphicData>
        </a:graphic>
      </p:graphicFrame>
    </p:spTree>
    <p:extLst>
      <p:ext uri="{BB962C8B-B14F-4D97-AF65-F5344CB8AC3E}">
        <p14:creationId xmlns:p14="http://schemas.microsoft.com/office/powerpoint/2010/main" val="3450778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4"/>
            <a:ext cx="12192000" cy="881542"/>
          </a:xfrm>
        </p:spPr>
        <p:txBody>
          <a:bodyPr/>
          <a:lstStyle/>
          <a:p>
            <a:pPr algn="ctr"/>
            <a:r>
              <a:rPr lang="en-IN" b="1" dirty="0">
                <a:solidFill>
                  <a:srgbClr val="002060"/>
                </a:solidFill>
                <a:latin typeface="Georgia" panose="02040502050405020303" pitchFamily="18" charset="0"/>
              </a:rPr>
              <a:t>Outline</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2</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763772" y="1539449"/>
            <a:ext cx="10515600" cy="43513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i="1" dirty="0">
                <a:latin typeface="Georgia" panose="02040502050405020303" pitchFamily="18" charset="0"/>
              </a:rPr>
              <a:t>Introduction</a:t>
            </a:r>
          </a:p>
          <a:p>
            <a:r>
              <a:rPr lang="en-US" b="1" i="1" dirty="0">
                <a:latin typeface="Georgia" panose="02040502050405020303" pitchFamily="18" charset="0"/>
              </a:rPr>
              <a:t>Literature survey </a:t>
            </a:r>
          </a:p>
          <a:p>
            <a:r>
              <a:rPr lang="en-IN" sz="2900" b="1" i="1" dirty="0">
                <a:latin typeface="Georgia" panose="02040502050405020303" pitchFamily="18" charset="0"/>
              </a:rPr>
              <a:t>Gap Identification</a:t>
            </a:r>
          </a:p>
          <a:p>
            <a:r>
              <a:rPr lang="en-US" b="1" i="1" dirty="0">
                <a:latin typeface="Georgia" panose="02040502050405020303" pitchFamily="18" charset="0"/>
              </a:rPr>
              <a:t>Problem statement and Objectives</a:t>
            </a:r>
          </a:p>
          <a:p>
            <a:r>
              <a:rPr lang="en-IN" b="1" i="1" dirty="0">
                <a:latin typeface="Georgia" panose="02040502050405020303" pitchFamily="18" charset="0"/>
              </a:rPr>
              <a:t>Proposed Methodology </a:t>
            </a:r>
          </a:p>
          <a:p>
            <a:r>
              <a:rPr lang="en-US" b="1" i="1" dirty="0">
                <a:latin typeface="Georgia" panose="02040502050405020303" pitchFamily="18" charset="0"/>
              </a:rPr>
              <a:t>Requirement analysis</a:t>
            </a:r>
            <a:endParaRPr lang="en-US" sz="1600" b="1" i="1" dirty="0">
              <a:latin typeface="Georgia" panose="02040502050405020303" pitchFamily="18" charset="0"/>
            </a:endParaRPr>
          </a:p>
          <a:p>
            <a:r>
              <a:rPr lang="en-US" b="1" i="1" dirty="0">
                <a:latin typeface="Georgia" panose="02040502050405020303" pitchFamily="18" charset="0"/>
              </a:rPr>
              <a:t>Impact analysis </a:t>
            </a:r>
          </a:p>
          <a:p>
            <a:r>
              <a:rPr lang="en-US" b="1" i="1" dirty="0">
                <a:latin typeface="Georgia" panose="02040502050405020303" pitchFamily="18" charset="0"/>
              </a:rPr>
              <a:t>Professional Ethical practices to be followed </a:t>
            </a:r>
            <a:endParaRPr lang="en-US" sz="1400" b="1" i="1" dirty="0">
              <a:latin typeface="Georgia" panose="02040502050405020303" pitchFamily="18" charset="0"/>
            </a:endParaRPr>
          </a:p>
          <a:p>
            <a:r>
              <a:rPr lang="en-IN" b="1" i="1" dirty="0">
                <a:latin typeface="Georgia" panose="02040502050405020303" pitchFamily="18" charset="0"/>
              </a:rPr>
              <a:t>System Implementation</a:t>
            </a:r>
          </a:p>
          <a:p>
            <a:r>
              <a:rPr lang="en-IN" b="1" i="1" dirty="0">
                <a:latin typeface="Georgia" panose="02040502050405020303" pitchFamily="18" charset="0"/>
              </a:rPr>
              <a:t>Results and discussion</a:t>
            </a:r>
          </a:p>
          <a:p>
            <a:r>
              <a:rPr lang="en-IN" b="1" i="1" dirty="0">
                <a:latin typeface="Georgia" panose="02040502050405020303" pitchFamily="18" charset="0"/>
              </a:rPr>
              <a:t>Conclusions and Future Scope</a:t>
            </a:r>
          </a:p>
          <a:p>
            <a:r>
              <a:rPr lang="en-IN" b="1" i="1" dirty="0">
                <a:latin typeface="Georgia" panose="02040502050405020303" pitchFamily="18" charset="0"/>
              </a:rPr>
              <a:t>References</a:t>
            </a:r>
            <a:endParaRPr lang="en-US" b="1" i="1" dirty="0">
              <a:latin typeface="Georgia" panose="02040502050405020303" pitchFamily="18" charset="0"/>
            </a:endParaRPr>
          </a:p>
          <a:p>
            <a:endParaRPr lang="en-US" sz="1400" b="1" i="1" dirty="0">
              <a:latin typeface="Georgia" panose="02040502050405020303" pitchFamily="18" charset="0"/>
            </a:endParaRPr>
          </a:p>
          <a:p>
            <a:endParaRPr lang="en-US" b="1" i="1" dirty="0">
              <a:latin typeface="Georgia" panose="02040502050405020303" pitchFamily="18" charset="0"/>
            </a:endParaRPr>
          </a:p>
        </p:txBody>
      </p:sp>
    </p:spTree>
    <p:extLst>
      <p:ext uri="{BB962C8B-B14F-4D97-AF65-F5344CB8AC3E}">
        <p14:creationId xmlns:p14="http://schemas.microsoft.com/office/powerpoint/2010/main" val="3943378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18" y="8057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20</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978195" y="136524"/>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US" sz="2000" i="1" dirty="0">
                <a:effectLst>
                  <a:outerShdw blurRad="38100" dist="38100" dir="2700000" algn="tl">
                    <a:srgbClr val="000000">
                      <a:alpha val="43137"/>
                    </a:srgbClr>
                  </a:outerShdw>
                </a:effectLst>
                <a:latin typeface="Georgia" panose="02040502050405020303" pitchFamily="18" charset="0"/>
                <a:ea typeface="+mj-ea"/>
                <a:cs typeface="+mj-cs"/>
              </a:rPr>
              <a:t>Other Maps are produced/ collected from sources which is used for the suitability analysis.</a:t>
            </a:r>
          </a:p>
          <a:p>
            <a:pPr marL="0" indent="0">
              <a:lnSpc>
                <a:spcPct val="110000"/>
              </a:lnSpc>
              <a:spcBef>
                <a:spcPct val="0"/>
              </a:spcBef>
              <a:buNone/>
            </a:pPr>
            <a:r>
              <a:rPr lang="en-US" sz="2000" i="1" dirty="0">
                <a:effectLst>
                  <a:outerShdw blurRad="38100" dist="38100" dir="2700000" algn="tl">
                    <a:srgbClr val="000000">
                      <a:alpha val="43137"/>
                    </a:srgbClr>
                  </a:outerShdw>
                </a:effectLst>
                <a:latin typeface="Georgia" panose="02040502050405020303" pitchFamily="18" charset="0"/>
                <a:ea typeface="+mj-ea"/>
                <a:cs typeface="+mj-cs"/>
              </a:rPr>
              <a:t> </a:t>
            </a:r>
            <a:endParaRPr lang="en-US" dirty="0">
              <a:latin typeface="Georgia" panose="02040502050405020303" pitchFamily="18" charset="0"/>
            </a:endParaRPr>
          </a:p>
        </p:txBody>
      </p:sp>
      <p:pic>
        <p:nvPicPr>
          <p:cNvPr id="12" name="Picture 11">
            <a:extLst>
              <a:ext uri="{FF2B5EF4-FFF2-40B4-BE49-F238E27FC236}">
                <a16:creationId xmlns:a16="http://schemas.microsoft.com/office/drawing/2014/main" id="{98B26123-1D14-9B2D-AAF6-0087B38A15F3}"/>
              </a:ext>
            </a:extLst>
          </p:cNvPr>
          <p:cNvPicPr>
            <a:picLocks noChangeAspect="1"/>
          </p:cNvPicPr>
          <p:nvPr/>
        </p:nvPicPr>
        <p:blipFill>
          <a:blip r:embed="rId3"/>
          <a:stretch>
            <a:fillRect/>
          </a:stretch>
        </p:blipFill>
        <p:spPr>
          <a:xfrm>
            <a:off x="353472" y="1362248"/>
            <a:ext cx="3234326" cy="2724929"/>
          </a:xfrm>
          <a:prstGeom prst="rect">
            <a:avLst/>
          </a:prstGeom>
        </p:spPr>
      </p:pic>
      <p:pic>
        <p:nvPicPr>
          <p:cNvPr id="14" name="Picture 13">
            <a:extLst>
              <a:ext uri="{FF2B5EF4-FFF2-40B4-BE49-F238E27FC236}">
                <a16:creationId xmlns:a16="http://schemas.microsoft.com/office/drawing/2014/main" id="{2960AC74-5E12-E1E6-FA3D-2E1D1048611F}"/>
              </a:ext>
            </a:extLst>
          </p:cNvPr>
          <p:cNvPicPr>
            <a:picLocks noChangeAspect="1"/>
          </p:cNvPicPr>
          <p:nvPr/>
        </p:nvPicPr>
        <p:blipFill>
          <a:blip r:embed="rId4"/>
          <a:stretch>
            <a:fillRect/>
          </a:stretch>
        </p:blipFill>
        <p:spPr>
          <a:xfrm>
            <a:off x="603883" y="4050858"/>
            <a:ext cx="2486479" cy="1496962"/>
          </a:xfrm>
          <a:prstGeom prst="rect">
            <a:avLst/>
          </a:prstGeom>
        </p:spPr>
      </p:pic>
      <p:pic>
        <p:nvPicPr>
          <p:cNvPr id="16" name="Picture 15">
            <a:extLst>
              <a:ext uri="{FF2B5EF4-FFF2-40B4-BE49-F238E27FC236}">
                <a16:creationId xmlns:a16="http://schemas.microsoft.com/office/drawing/2014/main" id="{1336F566-3AA0-ACE3-1007-598FF5D21B49}"/>
              </a:ext>
            </a:extLst>
          </p:cNvPr>
          <p:cNvPicPr>
            <a:picLocks noChangeAspect="1"/>
          </p:cNvPicPr>
          <p:nvPr/>
        </p:nvPicPr>
        <p:blipFill>
          <a:blip r:embed="rId5"/>
          <a:stretch>
            <a:fillRect/>
          </a:stretch>
        </p:blipFill>
        <p:spPr>
          <a:xfrm>
            <a:off x="3683351" y="1253331"/>
            <a:ext cx="3733932" cy="3125227"/>
          </a:xfrm>
          <a:prstGeom prst="rect">
            <a:avLst/>
          </a:prstGeom>
        </p:spPr>
      </p:pic>
      <p:pic>
        <p:nvPicPr>
          <p:cNvPr id="18" name="Picture 17">
            <a:extLst>
              <a:ext uri="{FF2B5EF4-FFF2-40B4-BE49-F238E27FC236}">
                <a16:creationId xmlns:a16="http://schemas.microsoft.com/office/drawing/2014/main" id="{474CC571-6B75-4267-6E34-46E93DEB35C1}"/>
              </a:ext>
            </a:extLst>
          </p:cNvPr>
          <p:cNvPicPr>
            <a:picLocks noChangeAspect="1"/>
          </p:cNvPicPr>
          <p:nvPr/>
        </p:nvPicPr>
        <p:blipFill>
          <a:blip r:embed="rId6"/>
          <a:stretch>
            <a:fillRect/>
          </a:stretch>
        </p:blipFill>
        <p:spPr>
          <a:xfrm>
            <a:off x="4219106" y="4208428"/>
            <a:ext cx="2486479" cy="1618827"/>
          </a:xfrm>
          <a:prstGeom prst="rect">
            <a:avLst/>
          </a:prstGeom>
        </p:spPr>
      </p:pic>
      <p:pic>
        <p:nvPicPr>
          <p:cNvPr id="22" name="Picture 21">
            <a:extLst>
              <a:ext uri="{FF2B5EF4-FFF2-40B4-BE49-F238E27FC236}">
                <a16:creationId xmlns:a16="http://schemas.microsoft.com/office/drawing/2014/main" id="{B0FDE6DD-673A-389B-1D28-5AFFBA6773B0}"/>
              </a:ext>
            </a:extLst>
          </p:cNvPr>
          <p:cNvPicPr>
            <a:picLocks noChangeAspect="1"/>
          </p:cNvPicPr>
          <p:nvPr/>
        </p:nvPicPr>
        <p:blipFill>
          <a:blip r:embed="rId7"/>
          <a:stretch>
            <a:fillRect/>
          </a:stretch>
        </p:blipFill>
        <p:spPr>
          <a:xfrm>
            <a:off x="7512836" y="1020174"/>
            <a:ext cx="4355271" cy="3604853"/>
          </a:xfrm>
          <a:prstGeom prst="rect">
            <a:avLst/>
          </a:prstGeom>
        </p:spPr>
      </p:pic>
      <p:pic>
        <p:nvPicPr>
          <p:cNvPr id="24" name="Picture 23">
            <a:extLst>
              <a:ext uri="{FF2B5EF4-FFF2-40B4-BE49-F238E27FC236}">
                <a16:creationId xmlns:a16="http://schemas.microsoft.com/office/drawing/2014/main" id="{E8D60FBC-2EA9-47BE-656D-5A0D581A3721}"/>
              </a:ext>
            </a:extLst>
          </p:cNvPr>
          <p:cNvPicPr>
            <a:picLocks noChangeAspect="1"/>
          </p:cNvPicPr>
          <p:nvPr/>
        </p:nvPicPr>
        <p:blipFill>
          <a:blip r:embed="rId8"/>
          <a:stretch>
            <a:fillRect/>
          </a:stretch>
        </p:blipFill>
        <p:spPr>
          <a:xfrm>
            <a:off x="8919506" y="4414537"/>
            <a:ext cx="1541930" cy="1917141"/>
          </a:xfrm>
          <a:prstGeom prst="rect">
            <a:avLst/>
          </a:prstGeom>
        </p:spPr>
      </p:pic>
      <p:sp>
        <p:nvSpPr>
          <p:cNvPr id="25" name="TextBox 24">
            <a:extLst>
              <a:ext uri="{FF2B5EF4-FFF2-40B4-BE49-F238E27FC236}">
                <a16:creationId xmlns:a16="http://schemas.microsoft.com/office/drawing/2014/main" id="{528E3626-D9C4-03C5-BDA9-5A11AA1BFD07}"/>
              </a:ext>
            </a:extLst>
          </p:cNvPr>
          <p:cNvSpPr txBox="1"/>
          <p:nvPr/>
        </p:nvSpPr>
        <p:spPr>
          <a:xfrm>
            <a:off x="1840889" y="6108727"/>
            <a:ext cx="7418855" cy="523220"/>
          </a:xfrm>
          <a:prstGeom prst="rect">
            <a:avLst/>
          </a:prstGeom>
          <a:noFill/>
        </p:spPr>
        <p:txBody>
          <a:bodyPr wrap="square" rtlCol="0">
            <a:spAutoFit/>
          </a:bodyPr>
          <a:lstStyle/>
          <a:p>
            <a:r>
              <a:rPr lang="en-IN" sz="1400" b="1" i="1" dirty="0">
                <a:latin typeface="Georgia" panose="02040502050405020303" pitchFamily="18" charset="0"/>
              </a:rPr>
              <a:t>Source: (DEM) </a:t>
            </a:r>
            <a:r>
              <a:rPr lang="en-IN" sz="1400" b="1" i="1" dirty="0">
                <a:latin typeface="Georgia" panose="02040502050405020303" pitchFamily="18" charset="0"/>
                <a:hlinkClick r:id="rId9">
                  <a:extLst>
                    <a:ext uri="{A12FA001-AC4F-418D-AE19-62706E023703}">
                      <ahyp:hlinkClr xmlns:ahyp="http://schemas.microsoft.com/office/drawing/2018/hyperlinkcolor" val="tx"/>
                    </a:ext>
                  </a:extLst>
                </a:hlinkClick>
              </a:rPr>
              <a:t>https://bhuvan-app3.nrsc.gov.in/data/download/index.php</a:t>
            </a:r>
            <a:endParaRPr lang="en-IN" sz="1400" b="1" i="1" dirty="0">
              <a:latin typeface="Georgia" panose="02040502050405020303" pitchFamily="18" charset="0"/>
            </a:endParaRPr>
          </a:p>
          <a:p>
            <a:endParaRPr lang="en-IN" sz="1400" b="1" i="1" dirty="0">
              <a:latin typeface="Georgia" panose="02040502050405020303" pitchFamily="18" charset="0"/>
            </a:endParaRPr>
          </a:p>
        </p:txBody>
      </p:sp>
    </p:spTree>
    <p:extLst>
      <p:ext uri="{BB962C8B-B14F-4D97-AF65-F5344CB8AC3E}">
        <p14:creationId xmlns:p14="http://schemas.microsoft.com/office/powerpoint/2010/main" val="976572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18" y="8057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68214" y="6597233"/>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21</a:t>
            </a:fld>
            <a:endParaRPr lang="en-IN" dirty="0">
              <a:latin typeface="Georgia" panose="02040502050405020303" pitchFamily="18" charset="0"/>
            </a:endParaRPr>
          </a:p>
        </p:txBody>
      </p:sp>
      <p:pic>
        <p:nvPicPr>
          <p:cNvPr id="16" name="Picture 15">
            <a:extLst>
              <a:ext uri="{FF2B5EF4-FFF2-40B4-BE49-F238E27FC236}">
                <a16:creationId xmlns:a16="http://schemas.microsoft.com/office/drawing/2014/main" id="{E9A7B0EF-9090-6053-CBE3-11D123C5F399}"/>
              </a:ext>
            </a:extLst>
          </p:cNvPr>
          <p:cNvPicPr>
            <a:picLocks noChangeAspect="1"/>
          </p:cNvPicPr>
          <p:nvPr/>
        </p:nvPicPr>
        <p:blipFill>
          <a:blip r:embed="rId3"/>
          <a:stretch>
            <a:fillRect/>
          </a:stretch>
        </p:blipFill>
        <p:spPr>
          <a:xfrm>
            <a:off x="7987950" y="78205"/>
            <a:ext cx="3547699" cy="2994319"/>
          </a:xfrm>
          <a:prstGeom prst="rect">
            <a:avLst/>
          </a:prstGeom>
        </p:spPr>
      </p:pic>
      <p:grpSp>
        <p:nvGrpSpPr>
          <p:cNvPr id="18" name="Group 17">
            <a:extLst>
              <a:ext uri="{FF2B5EF4-FFF2-40B4-BE49-F238E27FC236}">
                <a16:creationId xmlns:a16="http://schemas.microsoft.com/office/drawing/2014/main" id="{BD588B4A-85CE-A068-1041-BDA42FB985F3}"/>
              </a:ext>
            </a:extLst>
          </p:cNvPr>
          <p:cNvGrpSpPr/>
          <p:nvPr/>
        </p:nvGrpSpPr>
        <p:grpSpPr>
          <a:xfrm>
            <a:off x="614497" y="107157"/>
            <a:ext cx="3779746" cy="2935999"/>
            <a:chOff x="591756" y="136525"/>
            <a:chExt cx="3779746" cy="2935999"/>
          </a:xfrm>
        </p:grpSpPr>
        <p:pic>
          <p:nvPicPr>
            <p:cNvPr id="12" name="Picture 11">
              <a:extLst>
                <a:ext uri="{FF2B5EF4-FFF2-40B4-BE49-F238E27FC236}">
                  <a16:creationId xmlns:a16="http://schemas.microsoft.com/office/drawing/2014/main" id="{83FE8B26-D7AD-3E58-B187-EC0BB87DDCA3}"/>
                </a:ext>
              </a:extLst>
            </p:cNvPr>
            <p:cNvPicPr>
              <a:picLocks noChangeAspect="1"/>
            </p:cNvPicPr>
            <p:nvPr/>
          </p:nvPicPr>
          <p:blipFill>
            <a:blip r:embed="rId4"/>
            <a:stretch>
              <a:fillRect/>
            </a:stretch>
          </p:blipFill>
          <p:spPr>
            <a:xfrm>
              <a:off x="948839" y="136525"/>
              <a:ext cx="3009156" cy="2541495"/>
            </a:xfrm>
            <a:prstGeom prst="rect">
              <a:avLst/>
            </a:prstGeom>
          </p:spPr>
        </p:pic>
        <p:sp>
          <p:nvSpPr>
            <p:cNvPr id="17" name="TextBox 16">
              <a:extLst>
                <a:ext uri="{FF2B5EF4-FFF2-40B4-BE49-F238E27FC236}">
                  <a16:creationId xmlns:a16="http://schemas.microsoft.com/office/drawing/2014/main" id="{7F85AFA2-B060-0C8F-90B6-2A962EA193C4}"/>
                </a:ext>
              </a:extLst>
            </p:cNvPr>
            <p:cNvSpPr txBox="1"/>
            <p:nvPr/>
          </p:nvSpPr>
          <p:spPr>
            <a:xfrm>
              <a:off x="591756" y="2733970"/>
              <a:ext cx="3779746" cy="338554"/>
            </a:xfrm>
            <a:prstGeom prst="rect">
              <a:avLst/>
            </a:prstGeom>
            <a:noFill/>
          </p:spPr>
          <p:txBody>
            <a:bodyPr wrap="square" rtlCol="0">
              <a:spAutoFit/>
            </a:bodyPr>
            <a:lstStyle/>
            <a:p>
              <a:r>
                <a:rPr lang="en-IN" sz="1600" b="1" i="1" dirty="0">
                  <a:latin typeface="Georgia" panose="02040502050405020303" pitchFamily="18" charset="0"/>
                </a:rPr>
                <a:t>Fig. Pune Transmission Line Map</a:t>
              </a:r>
            </a:p>
          </p:txBody>
        </p:sp>
      </p:grpSp>
      <p:grpSp>
        <p:nvGrpSpPr>
          <p:cNvPr id="20" name="Group 19">
            <a:extLst>
              <a:ext uri="{FF2B5EF4-FFF2-40B4-BE49-F238E27FC236}">
                <a16:creationId xmlns:a16="http://schemas.microsoft.com/office/drawing/2014/main" id="{A497E5DE-8C61-C9EC-9EAC-C1E728402D9E}"/>
              </a:ext>
            </a:extLst>
          </p:cNvPr>
          <p:cNvGrpSpPr/>
          <p:nvPr/>
        </p:nvGrpSpPr>
        <p:grpSpPr>
          <a:xfrm>
            <a:off x="4436097" y="115116"/>
            <a:ext cx="3253429" cy="3025646"/>
            <a:chOff x="4436097" y="115116"/>
            <a:chExt cx="3253429" cy="3025646"/>
          </a:xfrm>
        </p:grpSpPr>
        <p:pic>
          <p:nvPicPr>
            <p:cNvPr id="14" name="Picture 13">
              <a:extLst>
                <a:ext uri="{FF2B5EF4-FFF2-40B4-BE49-F238E27FC236}">
                  <a16:creationId xmlns:a16="http://schemas.microsoft.com/office/drawing/2014/main" id="{CC949241-2602-6614-48DF-42F40C253222}"/>
                </a:ext>
              </a:extLst>
            </p:cNvPr>
            <p:cNvPicPr>
              <a:picLocks noChangeAspect="1"/>
            </p:cNvPicPr>
            <p:nvPr/>
          </p:nvPicPr>
          <p:blipFill>
            <a:blip r:embed="rId5"/>
            <a:stretch>
              <a:fillRect/>
            </a:stretch>
          </p:blipFill>
          <p:spPr>
            <a:xfrm>
              <a:off x="4436097" y="115116"/>
              <a:ext cx="3253429" cy="2732181"/>
            </a:xfrm>
            <a:prstGeom prst="rect">
              <a:avLst/>
            </a:prstGeom>
          </p:spPr>
        </p:pic>
        <p:sp>
          <p:nvSpPr>
            <p:cNvPr id="19" name="TextBox 18">
              <a:extLst>
                <a:ext uri="{FF2B5EF4-FFF2-40B4-BE49-F238E27FC236}">
                  <a16:creationId xmlns:a16="http://schemas.microsoft.com/office/drawing/2014/main" id="{2AD3B91C-A4DD-3DD9-7C38-487D78C7C7F6}"/>
                </a:ext>
              </a:extLst>
            </p:cNvPr>
            <p:cNvSpPr txBox="1"/>
            <p:nvPr/>
          </p:nvSpPr>
          <p:spPr>
            <a:xfrm>
              <a:off x="4669926" y="2802208"/>
              <a:ext cx="2868706" cy="338554"/>
            </a:xfrm>
            <a:prstGeom prst="rect">
              <a:avLst/>
            </a:prstGeom>
            <a:noFill/>
          </p:spPr>
          <p:txBody>
            <a:bodyPr wrap="square" rtlCol="0">
              <a:spAutoFit/>
            </a:bodyPr>
            <a:lstStyle/>
            <a:p>
              <a:r>
                <a:rPr lang="en-IN" sz="1600" b="1" i="1" dirty="0">
                  <a:latin typeface="Georgia" panose="02040502050405020303" pitchFamily="18" charset="0"/>
                </a:rPr>
                <a:t>Fig. Pune Railway map</a:t>
              </a:r>
            </a:p>
          </p:txBody>
        </p:sp>
      </p:grpSp>
      <p:sp>
        <p:nvSpPr>
          <p:cNvPr id="21" name="TextBox 20">
            <a:extLst>
              <a:ext uri="{FF2B5EF4-FFF2-40B4-BE49-F238E27FC236}">
                <a16:creationId xmlns:a16="http://schemas.microsoft.com/office/drawing/2014/main" id="{447DAD4B-12FB-F7D7-ADAA-B65086E5A1B2}"/>
              </a:ext>
            </a:extLst>
          </p:cNvPr>
          <p:cNvSpPr txBox="1"/>
          <p:nvPr/>
        </p:nvSpPr>
        <p:spPr>
          <a:xfrm>
            <a:off x="8429793" y="2847297"/>
            <a:ext cx="3064002" cy="338554"/>
          </a:xfrm>
          <a:prstGeom prst="rect">
            <a:avLst/>
          </a:prstGeom>
          <a:noFill/>
        </p:spPr>
        <p:txBody>
          <a:bodyPr wrap="square" rtlCol="0">
            <a:spAutoFit/>
          </a:bodyPr>
          <a:lstStyle/>
          <a:p>
            <a:r>
              <a:rPr lang="en-IN" sz="1600" b="1" i="1" dirty="0">
                <a:latin typeface="Georgia" panose="02040502050405020303" pitchFamily="18" charset="0"/>
              </a:rPr>
              <a:t>Fig. Pune Road Map</a:t>
            </a:r>
          </a:p>
        </p:txBody>
      </p:sp>
      <p:sp>
        <p:nvSpPr>
          <p:cNvPr id="22" name="TextBox 21">
            <a:extLst>
              <a:ext uri="{FF2B5EF4-FFF2-40B4-BE49-F238E27FC236}">
                <a16:creationId xmlns:a16="http://schemas.microsoft.com/office/drawing/2014/main" id="{4A1CAE28-8D3D-6AE0-173F-553F806D5C85}"/>
              </a:ext>
            </a:extLst>
          </p:cNvPr>
          <p:cNvSpPr txBox="1"/>
          <p:nvPr/>
        </p:nvSpPr>
        <p:spPr>
          <a:xfrm>
            <a:off x="4101352" y="6296627"/>
            <a:ext cx="3989295" cy="307777"/>
          </a:xfrm>
          <a:prstGeom prst="rect">
            <a:avLst/>
          </a:prstGeom>
          <a:noFill/>
        </p:spPr>
        <p:txBody>
          <a:bodyPr wrap="square" rtlCol="0">
            <a:spAutoFit/>
          </a:bodyPr>
          <a:lstStyle/>
          <a:p>
            <a:r>
              <a:rPr lang="en-IN" sz="1400" b="1" i="1" dirty="0">
                <a:latin typeface="Georgia" panose="02040502050405020303" pitchFamily="18" charset="0"/>
              </a:rPr>
              <a:t>Source: https://www.diva-gis.org/gdata</a:t>
            </a:r>
          </a:p>
        </p:txBody>
      </p:sp>
      <p:grpSp>
        <p:nvGrpSpPr>
          <p:cNvPr id="30" name="Group 29">
            <a:extLst>
              <a:ext uri="{FF2B5EF4-FFF2-40B4-BE49-F238E27FC236}">
                <a16:creationId xmlns:a16="http://schemas.microsoft.com/office/drawing/2014/main" id="{0562A197-F4CF-3F9E-2796-5C2848697A3B}"/>
              </a:ext>
            </a:extLst>
          </p:cNvPr>
          <p:cNvGrpSpPr/>
          <p:nvPr/>
        </p:nvGrpSpPr>
        <p:grpSpPr>
          <a:xfrm>
            <a:off x="1070669" y="3123627"/>
            <a:ext cx="3599257" cy="3229282"/>
            <a:chOff x="1070669" y="3123627"/>
            <a:chExt cx="3599257" cy="3229282"/>
          </a:xfrm>
        </p:grpSpPr>
        <p:pic>
          <p:nvPicPr>
            <p:cNvPr id="26" name="Picture 25">
              <a:extLst>
                <a:ext uri="{FF2B5EF4-FFF2-40B4-BE49-F238E27FC236}">
                  <a16:creationId xmlns:a16="http://schemas.microsoft.com/office/drawing/2014/main" id="{643D07C9-FD96-5320-3369-B99B5919F78F}"/>
                </a:ext>
              </a:extLst>
            </p:cNvPr>
            <p:cNvPicPr>
              <a:picLocks noChangeAspect="1"/>
            </p:cNvPicPr>
            <p:nvPr/>
          </p:nvPicPr>
          <p:blipFill>
            <a:blip r:embed="rId6"/>
            <a:stretch>
              <a:fillRect/>
            </a:stretch>
          </p:blipFill>
          <p:spPr>
            <a:xfrm>
              <a:off x="1070669" y="3123627"/>
              <a:ext cx="3599257" cy="3006438"/>
            </a:xfrm>
            <a:prstGeom prst="rect">
              <a:avLst/>
            </a:prstGeom>
          </p:spPr>
        </p:pic>
        <p:sp>
          <p:nvSpPr>
            <p:cNvPr id="29" name="TextBox 28">
              <a:extLst>
                <a:ext uri="{FF2B5EF4-FFF2-40B4-BE49-F238E27FC236}">
                  <a16:creationId xmlns:a16="http://schemas.microsoft.com/office/drawing/2014/main" id="{960C0DCD-3965-FF92-9F58-D5ED72215505}"/>
                </a:ext>
              </a:extLst>
            </p:cNvPr>
            <p:cNvSpPr txBox="1"/>
            <p:nvPr/>
          </p:nvSpPr>
          <p:spPr>
            <a:xfrm>
              <a:off x="1494752" y="6045132"/>
              <a:ext cx="3073018" cy="307777"/>
            </a:xfrm>
            <a:prstGeom prst="rect">
              <a:avLst/>
            </a:prstGeom>
            <a:noFill/>
          </p:spPr>
          <p:txBody>
            <a:bodyPr wrap="square" rtlCol="0">
              <a:spAutoFit/>
            </a:bodyPr>
            <a:lstStyle/>
            <a:p>
              <a:r>
                <a:rPr lang="en-IN" sz="1400" b="1" i="1" dirty="0">
                  <a:latin typeface="Georgia" panose="02040502050405020303" pitchFamily="18" charset="0"/>
                </a:rPr>
                <a:t>Fig. Pune Water Line Map</a:t>
              </a:r>
            </a:p>
          </p:txBody>
        </p:sp>
      </p:grpSp>
      <p:grpSp>
        <p:nvGrpSpPr>
          <p:cNvPr id="32" name="Group 31">
            <a:extLst>
              <a:ext uri="{FF2B5EF4-FFF2-40B4-BE49-F238E27FC236}">
                <a16:creationId xmlns:a16="http://schemas.microsoft.com/office/drawing/2014/main" id="{FED6B05E-3B65-7C1D-8CA0-BA66083AC0FE}"/>
              </a:ext>
            </a:extLst>
          </p:cNvPr>
          <p:cNvGrpSpPr/>
          <p:nvPr/>
        </p:nvGrpSpPr>
        <p:grpSpPr>
          <a:xfrm>
            <a:off x="6506732" y="3154336"/>
            <a:ext cx="3547699" cy="3117836"/>
            <a:chOff x="6506732" y="3154336"/>
            <a:chExt cx="3547699" cy="3117836"/>
          </a:xfrm>
        </p:grpSpPr>
        <p:pic>
          <p:nvPicPr>
            <p:cNvPr id="28" name="Picture 27">
              <a:extLst>
                <a:ext uri="{FF2B5EF4-FFF2-40B4-BE49-F238E27FC236}">
                  <a16:creationId xmlns:a16="http://schemas.microsoft.com/office/drawing/2014/main" id="{3D7BBCF4-09C2-5340-21A0-29D7C2BC2B52}"/>
                </a:ext>
              </a:extLst>
            </p:cNvPr>
            <p:cNvPicPr>
              <a:picLocks noChangeAspect="1"/>
            </p:cNvPicPr>
            <p:nvPr/>
          </p:nvPicPr>
          <p:blipFill>
            <a:blip r:embed="rId7"/>
            <a:stretch>
              <a:fillRect/>
            </a:stretch>
          </p:blipFill>
          <p:spPr>
            <a:xfrm>
              <a:off x="6506732" y="3154336"/>
              <a:ext cx="3547699" cy="2963948"/>
            </a:xfrm>
            <a:prstGeom prst="rect">
              <a:avLst/>
            </a:prstGeom>
          </p:spPr>
        </p:pic>
        <p:sp>
          <p:nvSpPr>
            <p:cNvPr id="31" name="TextBox 30">
              <a:extLst>
                <a:ext uri="{FF2B5EF4-FFF2-40B4-BE49-F238E27FC236}">
                  <a16:creationId xmlns:a16="http://schemas.microsoft.com/office/drawing/2014/main" id="{FCF236FD-143B-0EA1-652F-EDEBA7ACFFB6}"/>
                </a:ext>
              </a:extLst>
            </p:cNvPr>
            <p:cNvSpPr txBox="1"/>
            <p:nvPr/>
          </p:nvSpPr>
          <p:spPr>
            <a:xfrm>
              <a:off x="6849036" y="5964395"/>
              <a:ext cx="3017137" cy="307777"/>
            </a:xfrm>
            <a:prstGeom prst="rect">
              <a:avLst/>
            </a:prstGeom>
            <a:noFill/>
          </p:spPr>
          <p:txBody>
            <a:bodyPr wrap="square" rtlCol="0">
              <a:spAutoFit/>
            </a:bodyPr>
            <a:lstStyle/>
            <a:p>
              <a:r>
                <a:rPr lang="en-IN" sz="1400" b="1" i="1" dirty="0">
                  <a:latin typeface="Georgia" panose="02040502050405020303" pitchFamily="18" charset="0"/>
                </a:rPr>
                <a:t>Fig. Pune Water Bodies Map</a:t>
              </a:r>
            </a:p>
          </p:txBody>
        </p:sp>
      </p:grpSp>
    </p:spTree>
    <p:extLst>
      <p:ext uri="{BB962C8B-B14F-4D97-AF65-F5344CB8AC3E}">
        <p14:creationId xmlns:p14="http://schemas.microsoft.com/office/powerpoint/2010/main" val="2015329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68918" y="-183243"/>
            <a:ext cx="12192000" cy="1172755"/>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System Implementation</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918" y="8057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613439" y="6649280"/>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22</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978195" y="76037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US" sz="2000" i="1" dirty="0">
                <a:effectLst>
                  <a:outerShdw blurRad="38100" dist="38100" dir="2700000" algn="tl">
                    <a:srgbClr val="000000">
                      <a:alpha val="43137"/>
                    </a:srgbClr>
                  </a:outerShdw>
                </a:effectLst>
                <a:latin typeface="Georgia" panose="02040502050405020303" pitchFamily="18" charset="0"/>
                <a:ea typeface="+mj-ea"/>
                <a:cs typeface="+mj-cs"/>
              </a:rPr>
              <a:t>Using the AHP calculator, we get the weighted values for each map, used to get the final suitability map.</a:t>
            </a:r>
          </a:p>
          <a:p>
            <a:pPr marL="0" indent="0">
              <a:lnSpc>
                <a:spcPct val="110000"/>
              </a:lnSpc>
              <a:spcBef>
                <a:spcPct val="0"/>
              </a:spcBef>
              <a:buNone/>
            </a:pPr>
            <a:r>
              <a:rPr lang="en-US" sz="2000" i="1" dirty="0">
                <a:effectLst>
                  <a:outerShdw blurRad="38100" dist="38100" dir="2700000" algn="tl">
                    <a:srgbClr val="000000">
                      <a:alpha val="43137"/>
                    </a:srgbClr>
                  </a:outerShdw>
                </a:effectLst>
                <a:latin typeface="Georgia" panose="02040502050405020303" pitchFamily="18" charset="0"/>
                <a:ea typeface="+mj-ea"/>
                <a:cs typeface="+mj-cs"/>
              </a:rPr>
              <a:t> </a:t>
            </a:r>
            <a:endParaRPr lang="en-US" dirty="0">
              <a:latin typeface="Georgia" panose="02040502050405020303" pitchFamily="18" charset="0"/>
            </a:endParaRPr>
          </a:p>
        </p:txBody>
      </p:sp>
      <p:graphicFrame>
        <p:nvGraphicFramePr>
          <p:cNvPr id="10" name="Table 10">
            <a:extLst>
              <a:ext uri="{FF2B5EF4-FFF2-40B4-BE49-F238E27FC236}">
                <a16:creationId xmlns:a16="http://schemas.microsoft.com/office/drawing/2014/main" id="{3653D577-612E-E219-E2B8-C49342362A32}"/>
              </a:ext>
            </a:extLst>
          </p:cNvPr>
          <p:cNvGraphicFramePr>
            <a:graphicFrameLocks noGrp="1"/>
          </p:cNvGraphicFramePr>
          <p:nvPr>
            <p:extLst>
              <p:ext uri="{D42A27DB-BD31-4B8C-83A1-F6EECF244321}">
                <p14:modId xmlns:p14="http://schemas.microsoft.com/office/powerpoint/2010/main" val="338265775"/>
              </p:ext>
            </p:extLst>
          </p:nvPr>
        </p:nvGraphicFramePr>
        <p:xfrm>
          <a:off x="3307788" y="1253331"/>
          <a:ext cx="6275482" cy="5064842"/>
        </p:xfrm>
        <a:graphic>
          <a:graphicData uri="http://schemas.openxmlformats.org/drawingml/2006/table">
            <a:tbl>
              <a:tblPr firstRow="1" bandRow="1">
                <a:tableStyleId>{5940675A-B579-460E-94D1-54222C63F5DA}</a:tableStyleId>
              </a:tblPr>
              <a:tblGrid>
                <a:gridCol w="2768740">
                  <a:extLst>
                    <a:ext uri="{9D8B030D-6E8A-4147-A177-3AD203B41FA5}">
                      <a16:colId xmlns:a16="http://schemas.microsoft.com/office/drawing/2014/main" val="3492791223"/>
                    </a:ext>
                  </a:extLst>
                </a:gridCol>
                <a:gridCol w="3506742">
                  <a:extLst>
                    <a:ext uri="{9D8B030D-6E8A-4147-A177-3AD203B41FA5}">
                      <a16:colId xmlns:a16="http://schemas.microsoft.com/office/drawing/2014/main" val="1177080859"/>
                    </a:ext>
                  </a:extLst>
                </a:gridCol>
              </a:tblGrid>
              <a:tr h="353346">
                <a:tc>
                  <a:txBody>
                    <a:bodyPr/>
                    <a:lstStyle/>
                    <a:p>
                      <a:pPr algn="ctr"/>
                      <a:r>
                        <a:rPr lang="en-IN" b="1" i="1" dirty="0">
                          <a:solidFill>
                            <a:schemeClr val="tx1"/>
                          </a:solidFill>
                          <a:latin typeface="Georgia" panose="02040502050405020303" pitchFamily="18" charset="0"/>
                        </a:rPr>
                        <a:t>Map </a:t>
                      </a:r>
                    </a:p>
                  </a:txBody>
                  <a:tcPr/>
                </a:tc>
                <a:tc>
                  <a:txBody>
                    <a:bodyPr/>
                    <a:lstStyle/>
                    <a:p>
                      <a:pPr algn="ctr"/>
                      <a:r>
                        <a:rPr lang="en-IN" b="1" i="1" dirty="0">
                          <a:solidFill>
                            <a:schemeClr val="tx1"/>
                          </a:solidFill>
                          <a:latin typeface="Georgia" panose="02040502050405020303" pitchFamily="18" charset="0"/>
                        </a:rPr>
                        <a:t>Value</a:t>
                      </a:r>
                    </a:p>
                  </a:txBody>
                  <a:tcPr/>
                </a:tc>
                <a:extLst>
                  <a:ext uri="{0D108BD9-81ED-4DB2-BD59-A6C34878D82A}">
                    <a16:rowId xmlns:a16="http://schemas.microsoft.com/office/drawing/2014/main" val="2072533582"/>
                  </a:ext>
                </a:extLst>
              </a:tr>
              <a:tr h="353346">
                <a:tc>
                  <a:txBody>
                    <a:bodyPr/>
                    <a:lstStyle/>
                    <a:p>
                      <a:pPr algn="ctr"/>
                      <a:r>
                        <a:rPr lang="en-IN" b="0" i="1" dirty="0">
                          <a:solidFill>
                            <a:schemeClr val="tx1"/>
                          </a:solidFill>
                          <a:latin typeface="Georgia" panose="02040502050405020303" pitchFamily="18" charset="0"/>
                        </a:rPr>
                        <a:t>1. Solar Radiation</a:t>
                      </a:r>
                    </a:p>
                  </a:txBody>
                  <a:tcPr/>
                </a:tc>
                <a:tc>
                  <a:txBody>
                    <a:bodyPr/>
                    <a:lstStyle/>
                    <a:p>
                      <a:pPr algn="ctr"/>
                      <a:r>
                        <a:rPr lang="en-IN" b="0" i="1" dirty="0">
                          <a:solidFill>
                            <a:schemeClr val="tx1"/>
                          </a:solidFill>
                          <a:latin typeface="Georgia" panose="02040502050405020303" pitchFamily="18" charset="0"/>
                        </a:rPr>
                        <a:t>25.5</a:t>
                      </a:r>
                    </a:p>
                  </a:txBody>
                  <a:tcPr/>
                </a:tc>
                <a:extLst>
                  <a:ext uri="{0D108BD9-81ED-4DB2-BD59-A6C34878D82A}">
                    <a16:rowId xmlns:a16="http://schemas.microsoft.com/office/drawing/2014/main" val="1608201315"/>
                  </a:ext>
                </a:extLst>
              </a:tr>
              <a:tr h="520522">
                <a:tc>
                  <a:txBody>
                    <a:bodyPr/>
                    <a:lstStyle/>
                    <a:p>
                      <a:pPr algn="ctr"/>
                      <a:r>
                        <a:rPr lang="en-IN" b="0" i="1" dirty="0">
                          <a:solidFill>
                            <a:schemeClr val="tx1"/>
                          </a:solidFill>
                          <a:latin typeface="Georgia" panose="02040502050405020303" pitchFamily="18" charset="0"/>
                        </a:rPr>
                        <a:t>2. Land Use Land Cover</a:t>
                      </a:r>
                    </a:p>
                  </a:txBody>
                  <a:tcPr/>
                </a:tc>
                <a:tc>
                  <a:txBody>
                    <a:bodyPr/>
                    <a:lstStyle/>
                    <a:p>
                      <a:pPr algn="ctr"/>
                      <a:r>
                        <a:rPr lang="en-IN" b="0" i="1" dirty="0">
                          <a:solidFill>
                            <a:schemeClr val="tx1"/>
                          </a:solidFill>
                          <a:latin typeface="Georgia" panose="02040502050405020303" pitchFamily="18" charset="0"/>
                        </a:rPr>
                        <a:t>17.18</a:t>
                      </a:r>
                    </a:p>
                  </a:txBody>
                  <a:tcPr/>
                </a:tc>
                <a:extLst>
                  <a:ext uri="{0D108BD9-81ED-4DB2-BD59-A6C34878D82A}">
                    <a16:rowId xmlns:a16="http://schemas.microsoft.com/office/drawing/2014/main" val="4179063444"/>
                  </a:ext>
                </a:extLst>
              </a:tr>
              <a:tr h="353346">
                <a:tc>
                  <a:txBody>
                    <a:bodyPr/>
                    <a:lstStyle/>
                    <a:p>
                      <a:pPr algn="ctr"/>
                      <a:r>
                        <a:rPr lang="en-IN" b="0" i="1" dirty="0">
                          <a:solidFill>
                            <a:schemeClr val="tx1"/>
                          </a:solidFill>
                          <a:latin typeface="Georgia" panose="02040502050405020303" pitchFamily="18" charset="0"/>
                        </a:rPr>
                        <a:t>3. Slope</a:t>
                      </a:r>
                    </a:p>
                  </a:txBody>
                  <a:tcPr/>
                </a:tc>
                <a:tc>
                  <a:txBody>
                    <a:bodyPr/>
                    <a:lstStyle/>
                    <a:p>
                      <a:pPr algn="ctr"/>
                      <a:r>
                        <a:rPr lang="en-IN" b="0" i="1" dirty="0">
                          <a:solidFill>
                            <a:schemeClr val="tx1"/>
                          </a:solidFill>
                          <a:latin typeface="Georgia" panose="02040502050405020303" pitchFamily="18" charset="0"/>
                        </a:rPr>
                        <a:t>7.37</a:t>
                      </a:r>
                    </a:p>
                  </a:txBody>
                  <a:tcPr/>
                </a:tc>
                <a:extLst>
                  <a:ext uri="{0D108BD9-81ED-4DB2-BD59-A6C34878D82A}">
                    <a16:rowId xmlns:a16="http://schemas.microsoft.com/office/drawing/2014/main" val="1289656090"/>
                  </a:ext>
                </a:extLst>
              </a:tr>
              <a:tr h="353346">
                <a:tc>
                  <a:txBody>
                    <a:bodyPr/>
                    <a:lstStyle/>
                    <a:p>
                      <a:pPr algn="ctr"/>
                      <a:r>
                        <a:rPr lang="en-IN" b="0" i="1" dirty="0">
                          <a:solidFill>
                            <a:schemeClr val="tx1"/>
                          </a:solidFill>
                          <a:latin typeface="Georgia" panose="02040502050405020303" pitchFamily="18" charset="0"/>
                        </a:rPr>
                        <a:t>4. Aspect</a:t>
                      </a:r>
                    </a:p>
                  </a:txBody>
                  <a:tcPr/>
                </a:tc>
                <a:tc>
                  <a:txBody>
                    <a:bodyPr/>
                    <a:lstStyle/>
                    <a:p>
                      <a:pPr algn="ctr"/>
                      <a:r>
                        <a:rPr lang="en-IN" b="0" i="1" dirty="0">
                          <a:solidFill>
                            <a:schemeClr val="tx1"/>
                          </a:solidFill>
                          <a:latin typeface="Georgia" panose="02040502050405020303" pitchFamily="18" charset="0"/>
                        </a:rPr>
                        <a:t>8.09</a:t>
                      </a:r>
                    </a:p>
                  </a:txBody>
                  <a:tcPr/>
                </a:tc>
                <a:extLst>
                  <a:ext uri="{0D108BD9-81ED-4DB2-BD59-A6C34878D82A}">
                    <a16:rowId xmlns:a16="http://schemas.microsoft.com/office/drawing/2014/main" val="1502881556"/>
                  </a:ext>
                </a:extLst>
              </a:tr>
              <a:tr h="640518">
                <a:tc>
                  <a:txBody>
                    <a:bodyPr/>
                    <a:lstStyle/>
                    <a:p>
                      <a:pPr algn="ctr"/>
                      <a:r>
                        <a:rPr lang="en-IN" b="0" i="1" dirty="0">
                          <a:solidFill>
                            <a:schemeClr val="tx1"/>
                          </a:solidFill>
                          <a:latin typeface="Georgia" panose="02040502050405020303" pitchFamily="18" charset="0"/>
                        </a:rPr>
                        <a:t>5. Distance from Transmission Line</a:t>
                      </a:r>
                    </a:p>
                  </a:txBody>
                  <a:tcPr/>
                </a:tc>
                <a:tc>
                  <a:txBody>
                    <a:bodyPr/>
                    <a:lstStyle/>
                    <a:p>
                      <a:pPr algn="ctr"/>
                      <a:r>
                        <a:rPr lang="en-IN" b="0" i="1" dirty="0">
                          <a:solidFill>
                            <a:schemeClr val="tx1"/>
                          </a:solidFill>
                          <a:latin typeface="Georgia" panose="02040502050405020303" pitchFamily="18" charset="0"/>
                        </a:rPr>
                        <a:t>11.61</a:t>
                      </a:r>
                    </a:p>
                  </a:txBody>
                  <a:tcPr/>
                </a:tc>
                <a:extLst>
                  <a:ext uri="{0D108BD9-81ED-4DB2-BD59-A6C34878D82A}">
                    <a16:rowId xmlns:a16="http://schemas.microsoft.com/office/drawing/2014/main" val="361732706"/>
                  </a:ext>
                </a:extLst>
              </a:tr>
              <a:tr h="574727">
                <a:tc>
                  <a:txBody>
                    <a:bodyPr/>
                    <a:lstStyle/>
                    <a:p>
                      <a:pPr algn="ctr"/>
                      <a:r>
                        <a:rPr lang="en-IN" b="0" i="1" dirty="0">
                          <a:solidFill>
                            <a:schemeClr val="tx1"/>
                          </a:solidFill>
                          <a:latin typeface="Georgia" panose="02040502050405020303" pitchFamily="18" charset="0"/>
                        </a:rPr>
                        <a:t>6. Distance from Railway</a:t>
                      </a:r>
                    </a:p>
                  </a:txBody>
                  <a:tcPr/>
                </a:tc>
                <a:tc>
                  <a:txBody>
                    <a:bodyPr/>
                    <a:lstStyle/>
                    <a:p>
                      <a:pPr algn="ctr"/>
                      <a:r>
                        <a:rPr lang="en-IN" b="0" i="1" dirty="0">
                          <a:solidFill>
                            <a:schemeClr val="tx1"/>
                          </a:solidFill>
                          <a:latin typeface="Georgia" panose="02040502050405020303" pitchFamily="18" charset="0"/>
                        </a:rPr>
                        <a:t>8.07</a:t>
                      </a:r>
                    </a:p>
                  </a:txBody>
                  <a:tcPr/>
                </a:tc>
                <a:extLst>
                  <a:ext uri="{0D108BD9-81ED-4DB2-BD59-A6C34878D82A}">
                    <a16:rowId xmlns:a16="http://schemas.microsoft.com/office/drawing/2014/main" val="549322489"/>
                  </a:ext>
                </a:extLst>
              </a:tr>
              <a:tr h="520522">
                <a:tc>
                  <a:txBody>
                    <a:bodyPr/>
                    <a:lstStyle/>
                    <a:p>
                      <a:pPr algn="ctr"/>
                      <a:r>
                        <a:rPr lang="en-IN" b="0" i="1" dirty="0">
                          <a:solidFill>
                            <a:schemeClr val="tx1"/>
                          </a:solidFill>
                          <a:latin typeface="Georgia" panose="02040502050405020303" pitchFamily="18" charset="0"/>
                        </a:rPr>
                        <a:t>7. Distance from Road</a:t>
                      </a:r>
                    </a:p>
                  </a:txBody>
                  <a:tcPr/>
                </a:tc>
                <a:tc>
                  <a:txBody>
                    <a:bodyPr/>
                    <a:lstStyle/>
                    <a:p>
                      <a:pPr algn="ctr"/>
                      <a:r>
                        <a:rPr lang="en-IN" b="0" i="1" dirty="0">
                          <a:solidFill>
                            <a:schemeClr val="tx1"/>
                          </a:solidFill>
                          <a:latin typeface="Georgia" panose="02040502050405020303" pitchFamily="18" charset="0"/>
                        </a:rPr>
                        <a:t>7.93</a:t>
                      </a:r>
                    </a:p>
                  </a:txBody>
                  <a:tcPr/>
                </a:tc>
                <a:extLst>
                  <a:ext uri="{0D108BD9-81ED-4DB2-BD59-A6C34878D82A}">
                    <a16:rowId xmlns:a16="http://schemas.microsoft.com/office/drawing/2014/main" val="2938743596"/>
                  </a:ext>
                </a:extLst>
              </a:tr>
              <a:tr h="618356">
                <a:tc>
                  <a:txBody>
                    <a:bodyPr/>
                    <a:lstStyle/>
                    <a:p>
                      <a:pPr algn="ctr"/>
                      <a:r>
                        <a:rPr lang="en-IN" b="0" i="1" dirty="0">
                          <a:solidFill>
                            <a:schemeClr val="tx1"/>
                          </a:solidFill>
                          <a:latin typeface="Georgia" panose="02040502050405020303" pitchFamily="18" charset="0"/>
                        </a:rPr>
                        <a:t>8. Distance from Water Line</a:t>
                      </a:r>
                    </a:p>
                  </a:txBody>
                  <a:tcPr/>
                </a:tc>
                <a:tc>
                  <a:txBody>
                    <a:bodyPr/>
                    <a:lstStyle/>
                    <a:p>
                      <a:pPr algn="ctr"/>
                      <a:r>
                        <a:rPr lang="en-IN" b="0" i="1" dirty="0">
                          <a:solidFill>
                            <a:schemeClr val="tx1"/>
                          </a:solidFill>
                          <a:latin typeface="Georgia" panose="02040502050405020303" pitchFamily="18" charset="0"/>
                        </a:rPr>
                        <a:t>7.20</a:t>
                      </a:r>
                    </a:p>
                  </a:txBody>
                  <a:tcPr/>
                </a:tc>
                <a:extLst>
                  <a:ext uri="{0D108BD9-81ED-4DB2-BD59-A6C34878D82A}">
                    <a16:rowId xmlns:a16="http://schemas.microsoft.com/office/drawing/2014/main" val="1815936529"/>
                  </a:ext>
                </a:extLst>
              </a:tr>
              <a:tr h="618356">
                <a:tc>
                  <a:txBody>
                    <a:bodyPr/>
                    <a:lstStyle/>
                    <a:p>
                      <a:pPr algn="ctr"/>
                      <a:r>
                        <a:rPr lang="en-IN" b="0" i="1" dirty="0">
                          <a:solidFill>
                            <a:schemeClr val="tx1"/>
                          </a:solidFill>
                          <a:latin typeface="Georgia" panose="02040502050405020303" pitchFamily="18" charset="0"/>
                        </a:rPr>
                        <a:t>9. Distance from Water Bodies</a:t>
                      </a:r>
                    </a:p>
                  </a:txBody>
                  <a:tcPr/>
                </a:tc>
                <a:tc>
                  <a:txBody>
                    <a:bodyPr/>
                    <a:lstStyle/>
                    <a:p>
                      <a:pPr algn="ctr"/>
                      <a:r>
                        <a:rPr lang="en-IN" b="0" i="1" dirty="0">
                          <a:solidFill>
                            <a:schemeClr val="tx1"/>
                          </a:solidFill>
                          <a:latin typeface="Georgia" panose="02040502050405020303" pitchFamily="18" charset="0"/>
                        </a:rPr>
                        <a:t>7.09</a:t>
                      </a:r>
                    </a:p>
                  </a:txBody>
                  <a:tcPr/>
                </a:tc>
                <a:extLst>
                  <a:ext uri="{0D108BD9-81ED-4DB2-BD59-A6C34878D82A}">
                    <a16:rowId xmlns:a16="http://schemas.microsoft.com/office/drawing/2014/main" val="3055717687"/>
                  </a:ext>
                </a:extLst>
              </a:tr>
            </a:tbl>
          </a:graphicData>
        </a:graphic>
      </p:graphicFrame>
    </p:spTree>
    <p:extLst>
      <p:ext uri="{BB962C8B-B14F-4D97-AF65-F5344CB8AC3E}">
        <p14:creationId xmlns:p14="http://schemas.microsoft.com/office/powerpoint/2010/main" val="976819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1280"/>
            <a:ext cx="12192000" cy="1172755"/>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Results and discussion</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23</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253409" y="165714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800" b="1" dirty="0">
              <a:solidFill>
                <a:srgbClr val="002060"/>
              </a:solidFill>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sp>
        <p:nvSpPr>
          <p:cNvPr id="17" name="TextBox 16">
            <a:extLst>
              <a:ext uri="{FF2B5EF4-FFF2-40B4-BE49-F238E27FC236}">
                <a16:creationId xmlns:a16="http://schemas.microsoft.com/office/drawing/2014/main" id="{2ECC98DF-7871-81C5-95C6-AD817061AAEC}"/>
              </a:ext>
            </a:extLst>
          </p:cNvPr>
          <p:cNvSpPr txBox="1"/>
          <p:nvPr/>
        </p:nvSpPr>
        <p:spPr>
          <a:xfrm>
            <a:off x="2698377" y="5827320"/>
            <a:ext cx="5786718" cy="307777"/>
          </a:xfrm>
          <a:prstGeom prst="rect">
            <a:avLst/>
          </a:prstGeom>
          <a:noFill/>
        </p:spPr>
        <p:txBody>
          <a:bodyPr wrap="square" rtlCol="0">
            <a:spAutoFit/>
          </a:bodyPr>
          <a:lstStyle/>
          <a:p>
            <a:pPr algn="ctr"/>
            <a:r>
              <a:rPr lang="en-IN" sz="1400" b="1" i="1" dirty="0">
                <a:latin typeface="Georgia" panose="02040502050405020303" pitchFamily="18" charset="0"/>
              </a:rPr>
              <a:t>Fig. Pune District Solar Suitability Map</a:t>
            </a:r>
          </a:p>
        </p:txBody>
      </p:sp>
      <p:pic>
        <p:nvPicPr>
          <p:cNvPr id="7" name="Picture 6">
            <a:extLst>
              <a:ext uri="{FF2B5EF4-FFF2-40B4-BE49-F238E27FC236}">
                <a16:creationId xmlns:a16="http://schemas.microsoft.com/office/drawing/2014/main" id="{73133670-1B04-AADA-7EAE-E3BD64A1E887}"/>
              </a:ext>
            </a:extLst>
          </p:cNvPr>
          <p:cNvPicPr>
            <a:picLocks noChangeAspect="1"/>
          </p:cNvPicPr>
          <p:nvPr/>
        </p:nvPicPr>
        <p:blipFill>
          <a:blip r:embed="rId3"/>
          <a:stretch>
            <a:fillRect/>
          </a:stretch>
        </p:blipFill>
        <p:spPr>
          <a:xfrm>
            <a:off x="2873517" y="722903"/>
            <a:ext cx="5981073" cy="4978804"/>
          </a:xfrm>
          <a:prstGeom prst="rect">
            <a:avLst/>
          </a:prstGeom>
        </p:spPr>
      </p:pic>
      <p:pic>
        <p:nvPicPr>
          <p:cNvPr id="11" name="Picture 10">
            <a:extLst>
              <a:ext uri="{FF2B5EF4-FFF2-40B4-BE49-F238E27FC236}">
                <a16:creationId xmlns:a16="http://schemas.microsoft.com/office/drawing/2014/main" id="{01A57B68-AB4D-3819-D4D8-AC22571AAE70}"/>
              </a:ext>
            </a:extLst>
          </p:cNvPr>
          <p:cNvPicPr>
            <a:picLocks noChangeAspect="1"/>
          </p:cNvPicPr>
          <p:nvPr/>
        </p:nvPicPr>
        <p:blipFill>
          <a:blip r:embed="rId4"/>
          <a:stretch>
            <a:fillRect/>
          </a:stretch>
        </p:blipFill>
        <p:spPr>
          <a:xfrm>
            <a:off x="6841231" y="1309281"/>
            <a:ext cx="1980379" cy="1450540"/>
          </a:xfrm>
          <a:prstGeom prst="rect">
            <a:avLst/>
          </a:prstGeom>
        </p:spPr>
      </p:pic>
    </p:spTree>
    <p:extLst>
      <p:ext uri="{BB962C8B-B14F-4D97-AF65-F5344CB8AC3E}">
        <p14:creationId xmlns:p14="http://schemas.microsoft.com/office/powerpoint/2010/main" val="3659247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3"/>
            <a:ext cx="12192000" cy="1172755"/>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Results and discussion</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24</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253409" y="165714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800" b="1" dirty="0">
              <a:solidFill>
                <a:srgbClr val="002060"/>
              </a:solidFill>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graphicFrame>
        <p:nvGraphicFramePr>
          <p:cNvPr id="3" name="Table 2">
            <a:extLst>
              <a:ext uri="{FF2B5EF4-FFF2-40B4-BE49-F238E27FC236}">
                <a16:creationId xmlns:a16="http://schemas.microsoft.com/office/drawing/2014/main" id="{CDB8B379-CC7C-8D21-D067-177ED451A547}"/>
              </a:ext>
            </a:extLst>
          </p:cNvPr>
          <p:cNvGraphicFramePr>
            <a:graphicFrameLocks noGrp="1"/>
          </p:cNvGraphicFramePr>
          <p:nvPr>
            <p:extLst>
              <p:ext uri="{D42A27DB-BD31-4B8C-83A1-F6EECF244321}">
                <p14:modId xmlns:p14="http://schemas.microsoft.com/office/powerpoint/2010/main" val="3037012991"/>
              </p:ext>
            </p:extLst>
          </p:nvPr>
        </p:nvGraphicFramePr>
        <p:xfrm>
          <a:off x="2294965" y="2074489"/>
          <a:ext cx="7270375" cy="3278766"/>
        </p:xfrm>
        <a:graphic>
          <a:graphicData uri="http://schemas.openxmlformats.org/drawingml/2006/table">
            <a:tbl>
              <a:tblPr>
                <a:tableStyleId>{616DA210-FB5B-4158-B5E0-FEB733F419BA}</a:tableStyleId>
              </a:tblPr>
              <a:tblGrid>
                <a:gridCol w="692416">
                  <a:extLst>
                    <a:ext uri="{9D8B030D-6E8A-4147-A177-3AD203B41FA5}">
                      <a16:colId xmlns:a16="http://schemas.microsoft.com/office/drawing/2014/main" val="1807548049"/>
                    </a:ext>
                  </a:extLst>
                </a:gridCol>
                <a:gridCol w="2228717">
                  <a:extLst>
                    <a:ext uri="{9D8B030D-6E8A-4147-A177-3AD203B41FA5}">
                      <a16:colId xmlns:a16="http://schemas.microsoft.com/office/drawing/2014/main" val="2481078342"/>
                    </a:ext>
                  </a:extLst>
                </a:gridCol>
                <a:gridCol w="1579575">
                  <a:extLst>
                    <a:ext uri="{9D8B030D-6E8A-4147-A177-3AD203B41FA5}">
                      <a16:colId xmlns:a16="http://schemas.microsoft.com/office/drawing/2014/main" val="2869125551"/>
                    </a:ext>
                  </a:extLst>
                </a:gridCol>
                <a:gridCol w="1428110">
                  <a:extLst>
                    <a:ext uri="{9D8B030D-6E8A-4147-A177-3AD203B41FA5}">
                      <a16:colId xmlns:a16="http://schemas.microsoft.com/office/drawing/2014/main" val="2200803354"/>
                    </a:ext>
                  </a:extLst>
                </a:gridCol>
                <a:gridCol w="1341557">
                  <a:extLst>
                    <a:ext uri="{9D8B030D-6E8A-4147-A177-3AD203B41FA5}">
                      <a16:colId xmlns:a16="http://schemas.microsoft.com/office/drawing/2014/main" val="495236795"/>
                    </a:ext>
                  </a:extLst>
                </a:gridCol>
              </a:tblGrid>
              <a:tr h="546461">
                <a:tc>
                  <a:txBody>
                    <a:bodyPr/>
                    <a:lstStyle/>
                    <a:p>
                      <a:pPr algn="ctr" fontAlgn="ctr"/>
                      <a:r>
                        <a:rPr lang="en-IN" sz="1400" b="1" i="1" u="none" strike="noStrike">
                          <a:effectLst/>
                          <a:latin typeface="Georgia" panose="02040502050405020303" pitchFamily="18" charset="0"/>
                        </a:rPr>
                        <a:t>Sr. No</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Particulars</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Pixel Count</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Percentage</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Area(Km2)</a:t>
                      </a:r>
                      <a:endParaRPr lang="en-IN" sz="1400" b="1" i="1" u="none" strike="noStrike">
                        <a:solidFill>
                          <a:srgbClr val="000000"/>
                        </a:solidFill>
                        <a:effectLst/>
                        <a:latin typeface="Georgia" panose="02040502050405020303" pitchFamily="18" charset="0"/>
                      </a:endParaRPr>
                    </a:p>
                  </a:txBody>
                  <a:tcPr marL="7620" marR="7620" marT="7620" marB="0" anchor="ctr"/>
                </a:tc>
                <a:extLst>
                  <a:ext uri="{0D108BD9-81ED-4DB2-BD59-A6C34878D82A}">
                    <a16:rowId xmlns:a16="http://schemas.microsoft.com/office/drawing/2014/main" val="1773119731"/>
                  </a:ext>
                </a:extLst>
              </a:tr>
              <a:tr h="546461">
                <a:tc>
                  <a:txBody>
                    <a:bodyPr/>
                    <a:lstStyle/>
                    <a:p>
                      <a:pPr algn="ctr" fontAlgn="ctr"/>
                      <a:r>
                        <a:rPr lang="en-IN" sz="1400" b="1" i="1" u="none" strike="noStrike" dirty="0">
                          <a:effectLst/>
                          <a:latin typeface="Georgia" panose="02040502050405020303" pitchFamily="18" charset="0"/>
                        </a:rPr>
                        <a:t>1</a:t>
                      </a:r>
                      <a:endParaRPr lang="en-IN" sz="1400" b="1" i="1" u="none" strike="noStrike" dirty="0">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Extremely Suitable</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13853</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37.63</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5867.66</a:t>
                      </a:r>
                      <a:endParaRPr lang="en-IN" sz="1400" b="1" i="1" u="none" strike="noStrike">
                        <a:solidFill>
                          <a:srgbClr val="000000"/>
                        </a:solidFill>
                        <a:effectLst/>
                        <a:latin typeface="Georgia" panose="02040502050405020303" pitchFamily="18" charset="0"/>
                      </a:endParaRPr>
                    </a:p>
                  </a:txBody>
                  <a:tcPr marL="7620" marR="7620" marT="7620" marB="0" anchor="ctr"/>
                </a:tc>
                <a:extLst>
                  <a:ext uri="{0D108BD9-81ED-4DB2-BD59-A6C34878D82A}">
                    <a16:rowId xmlns:a16="http://schemas.microsoft.com/office/drawing/2014/main" val="2119592289"/>
                  </a:ext>
                </a:extLst>
              </a:tr>
              <a:tr h="546461">
                <a:tc>
                  <a:txBody>
                    <a:bodyPr/>
                    <a:lstStyle/>
                    <a:p>
                      <a:pPr algn="ctr" fontAlgn="ctr"/>
                      <a:r>
                        <a:rPr lang="en-IN" sz="1400" b="1" i="1" u="none" strike="noStrike">
                          <a:effectLst/>
                          <a:latin typeface="Georgia" panose="02040502050405020303" pitchFamily="18" charset="0"/>
                        </a:rPr>
                        <a:t>2</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Strong Suitable</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9633</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26.18</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4082.26</a:t>
                      </a:r>
                      <a:endParaRPr lang="en-IN" sz="1400" b="1" i="1" u="none" strike="noStrike">
                        <a:solidFill>
                          <a:srgbClr val="000000"/>
                        </a:solidFill>
                        <a:effectLst/>
                        <a:latin typeface="Georgia" panose="02040502050405020303" pitchFamily="18" charset="0"/>
                      </a:endParaRPr>
                    </a:p>
                  </a:txBody>
                  <a:tcPr marL="7620" marR="7620" marT="7620" marB="0" anchor="ctr"/>
                </a:tc>
                <a:extLst>
                  <a:ext uri="{0D108BD9-81ED-4DB2-BD59-A6C34878D82A}">
                    <a16:rowId xmlns:a16="http://schemas.microsoft.com/office/drawing/2014/main" val="4151430146"/>
                  </a:ext>
                </a:extLst>
              </a:tr>
              <a:tr h="546461">
                <a:tc>
                  <a:txBody>
                    <a:bodyPr/>
                    <a:lstStyle/>
                    <a:p>
                      <a:pPr algn="ctr" fontAlgn="ctr"/>
                      <a:r>
                        <a:rPr lang="en-IN" sz="1400" b="1" i="1" u="none" strike="noStrike">
                          <a:effectLst/>
                          <a:latin typeface="Georgia" panose="02040502050405020303" pitchFamily="18" charset="0"/>
                        </a:rPr>
                        <a:t>3</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Moderate Suitable</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9236</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25.08</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3910.74</a:t>
                      </a:r>
                      <a:endParaRPr lang="en-IN" sz="1400" b="1" i="1" u="none" strike="noStrike">
                        <a:solidFill>
                          <a:srgbClr val="000000"/>
                        </a:solidFill>
                        <a:effectLst/>
                        <a:latin typeface="Georgia" panose="02040502050405020303" pitchFamily="18" charset="0"/>
                      </a:endParaRPr>
                    </a:p>
                  </a:txBody>
                  <a:tcPr marL="7620" marR="7620" marT="7620" marB="0" anchor="ctr"/>
                </a:tc>
                <a:extLst>
                  <a:ext uri="{0D108BD9-81ED-4DB2-BD59-A6C34878D82A}">
                    <a16:rowId xmlns:a16="http://schemas.microsoft.com/office/drawing/2014/main" val="3446794563"/>
                  </a:ext>
                </a:extLst>
              </a:tr>
              <a:tr h="546461">
                <a:tc>
                  <a:txBody>
                    <a:bodyPr/>
                    <a:lstStyle/>
                    <a:p>
                      <a:pPr algn="ctr" fontAlgn="ctr"/>
                      <a:r>
                        <a:rPr lang="en-IN" sz="1400" b="1" i="1" u="none" strike="noStrike">
                          <a:effectLst/>
                          <a:latin typeface="Georgia" panose="02040502050405020303" pitchFamily="18" charset="0"/>
                        </a:rPr>
                        <a:t>4</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Low Suitable</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4092</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11.11</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1732.38</a:t>
                      </a:r>
                      <a:endParaRPr lang="en-IN" sz="1400" b="1" i="1" u="none" strike="noStrike">
                        <a:solidFill>
                          <a:srgbClr val="000000"/>
                        </a:solidFill>
                        <a:effectLst/>
                        <a:latin typeface="Georgia" panose="02040502050405020303" pitchFamily="18" charset="0"/>
                      </a:endParaRPr>
                    </a:p>
                  </a:txBody>
                  <a:tcPr marL="7620" marR="7620" marT="7620" marB="0" anchor="ctr"/>
                </a:tc>
                <a:extLst>
                  <a:ext uri="{0D108BD9-81ED-4DB2-BD59-A6C34878D82A}">
                    <a16:rowId xmlns:a16="http://schemas.microsoft.com/office/drawing/2014/main" val="3649537173"/>
                  </a:ext>
                </a:extLst>
              </a:tr>
              <a:tr h="546461">
                <a:tc>
                  <a:txBody>
                    <a:bodyPr/>
                    <a:lstStyle/>
                    <a:p>
                      <a:pPr algn="ctr" fontAlgn="ct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dirty="0">
                          <a:effectLst/>
                          <a:latin typeface="Georgia" panose="02040502050405020303" pitchFamily="18" charset="0"/>
                        </a:rPr>
                        <a:t>Total Count</a:t>
                      </a:r>
                      <a:endParaRPr lang="en-IN" sz="1400" b="1" i="1" u="none" strike="noStrike" dirty="0">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36814</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a:effectLst/>
                          <a:latin typeface="Georgia" panose="02040502050405020303" pitchFamily="18" charset="0"/>
                        </a:rPr>
                        <a:t>100</a:t>
                      </a:r>
                      <a:endParaRPr lang="en-IN" sz="1400" b="1" i="1" u="none" strike="noStrike">
                        <a:solidFill>
                          <a:srgbClr val="000000"/>
                        </a:solidFill>
                        <a:effectLst/>
                        <a:latin typeface="Georgia" panose="02040502050405020303" pitchFamily="18" charset="0"/>
                      </a:endParaRPr>
                    </a:p>
                  </a:txBody>
                  <a:tcPr marL="7620" marR="7620" marT="7620" marB="0" anchor="ctr"/>
                </a:tc>
                <a:tc>
                  <a:txBody>
                    <a:bodyPr/>
                    <a:lstStyle/>
                    <a:p>
                      <a:pPr algn="ctr" fontAlgn="ctr"/>
                      <a:r>
                        <a:rPr lang="en-IN" sz="1400" b="1" i="1" u="none" strike="noStrike" dirty="0">
                          <a:effectLst/>
                          <a:latin typeface="Georgia" panose="02040502050405020303" pitchFamily="18" charset="0"/>
                        </a:rPr>
                        <a:t>15593.04</a:t>
                      </a:r>
                      <a:endParaRPr lang="en-IN" sz="1400" b="1" i="1" u="none" strike="noStrike" dirty="0">
                        <a:solidFill>
                          <a:srgbClr val="000000"/>
                        </a:solidFill>
                        <a:effectLst/>
                        <a:latin typeface="Georgia" panose="02040502050405020303" pitchFamily="18" charset="0"/>
                      </a:endParaRPr>
                    </a:p>
                  </a:txBody>
                  <a:tcPr marL="7620" marR="7620" marT="7620" marB="0" anchor="ctr"/>
                </a:tc>
                <a:extLst>
                  <a:ext uri="{0D108BD9-81ED-4DB2-BD59-A6C34878D82A}">
                    <a16:rowId xmlns:a16="http://schemas.microsoft.com/office/drawing/2014/main" val="1877133521"/>
                  </a:ext>
                </a:extLst>
              </a:tr>
            </a:tbl>
          </a:graphicData>
        </a:graphic>
      </p:graphicFrame>
    </p:spTree>
    <p:extLst>
      <p:ext uri="{BB962C8B-B14F-4D97-AF65-F5344CB8AC3E}">
        <p14:creationId xmlns:p14="http://schemas.microsoft.com/office/powerpoint/2010/main" val="363985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3"/>
            <a:ext cx="12192000" cy="1172755"/>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Results and discussion</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25</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253409" y="165714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800" b="1" dirty="0">
              <a:solidFill>
                <a:srgbClr val="002060"/>
              </a:solidFill>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sp>
        <p:nvSpPr>
          <p:cNvPr id="3" name="TextBox 2">
            <a:extLst>
              <a:ext uri="{FF2B5EF4-FFF2-40B4-BE49-F238E27FC236}">
                <a16:creationId xmlns:a16="http://schemas.microsoft.com/office/drawing/2014/main" id="{252DF2B2-DA7C-84AC-3B3F-1430E579D913}"/>
              </a:ext>
            </a:extLst>
          </p:cNvPr>
          <p:cNvSpPr txBox="1"/>
          <p:nvPr/>
        </p:nvSpPr>
        <p:spPr>
          <a:xfrm>
            <a:off x="1317812" y="1657147"/>
            <a:ext cx="9574306" cy="4524315"/>
          </a:xfrm>
          <a:prstGeom prst="rect">
            <a:avLst/>
          </a:prstGeom>
          <a:noFill/>
        </p:spPr>
        <p:txBody>
          <a:bodyPr wrap="square" rtlCol="0">
            <a:spAutoFit/>
          </a:bodyPr>
          <a:lstStyle/>
          <a:p>
            <a:r>
              <a:rPr lang="en-IN" b="1" i="1" dirty="0">
                <a:latin typeface="Georgia" panose="02040502050405020303" pitchFamily="18" charset="0"/>
              </a:rPr>
              <a:t>The Suitability map  generated presents us with the following results that:</a:t>
            </a:r>
          </a:p>
          <a:p>
            <a:endParaRPr lang="en-IN" b="1" i="1" dirty="0">
              <a:latin typeface="Georgia" panose="02040502050405020303" pitchFamily="18" charset="0"/>
            </a:endParaRPr>
          </a:p>
          <a:p>
            <a:pPr marL="285750" indent="-285750">
              <a:buFont typeface="Arial" panose="020B0604020202020204" pitchFamily="34" charset="0"/>
              <a:buChar char="•"/>
            </a:pPr>
            <a:r>
              <a:rPr lang="en-IN" b="1" i="1" dirty="0">
                <a:latin typeface="Georgia" panose="02040502050405020303" pitchFamily="18" charset="0"/>
              </a:rPr>
              <a:t>The extremely suitable area was of total 5867.66 Km2.</a:t>
            </a:r>
          </a:p>
          <a:p>
            <a:endParaRPr lang="en-IN" b="1" i="1" dirty="0">
              <a:latin typeface="Georgia" panose="02040502050405020303" pitchFamily="18" charset="0"/>
            </a:endParaRPr>
          </a:p>
          <a:p>
            <a:pPr marL="285750" indent="-285750">
              <a:buFont typeface="Arial" panose="020B0604020202020204" pitchFamily="34" charset="0"/>
              <a:buChar char="•"/>
            </a:pPr>
            <a:r>
              <a:rPr lang="en-IN" b="1" i="1" dirty="0">
                <a:latin typeface="Georgia" panose="02040502050405020303" pitchFamily="18" charset="0"/>
              </a:rPr>
              <a:t>The strong suitable area was of total 4082.26 Km2.</a:t>
            </a:r>
          </a:p>
          <a:p>
            <a:endParaRPr lang="en-IN" b="1" i="1" dirty="0">
              <a:latin typeface="Georgia" panose="02040502050405020303" pitchFamily="18" charset="0"/>
            </a:endParaRPr>
          </a:p>
          <a:p>
            <a:pPr marL="285750" indent="-285750">
              <a:buFont typeface="Arial" panose="020B0604020202020204" pitchFamily="34" charset="0"/>
              <a:buChar char="•"/>
            </a:pPr>
            <a:r>
              <a:rPr lang="en-IN" b="1" i="1" dirty="0">
                <a:latin typeface="Georgia" panose="02040502050405020303" pitchFamily="18" charset="0"/>
              </a:rPr>
              <a:t>The moderate suitable area was of total 3910.74 Km2.</a:t>
            </a:r>
          </a:p>
          <a:p>
            <a:endParaRPr lang="en-IN" b="1" i="1" dirty="0">
              <a:latin typeface="Georgia" panose="02040502050405020303" pitchFamily="18" charset="0"/>
            </a:endParaRPr>
          </a:p>
          <a:p>
            <a:pPr marL="285750" indent="-285750">
              <a:buFont typeface="Arial" panose="020B0604020202020204" pitchFamily="34" charset="0"/>
              <a:buChar char="•"/>
            </a:pPr>
            <a:r>
              <a:rPr lang="en-IN" b="1" i="1" dirty="0">
                <a:latin typeface="Georgia" panose="02040502050405020303" pitchFamily="18" charset="0"/>
              </a:rPr>
              <a:t>The low suitable area was of total 1732.38 Km2.</a:t>
            </a:r>
          </a:p>
          <a:p>
            <a:endParaRPr lang="en-IN" b="1" i="1" dirty="0">
              <a:latin typeface="Georgia" panose="02040502050405020303" pitchFamily="18" charset="0"/>
            </a:endParaRPr>
          </a:p>
          <a:p>
            <a:endParaRPr lang="en-IN" b="1" i="1" dirty="0">
              <a:latin typeface="Georgia" panose="02040502050405020303" pitchFamily="18" charset="0"/>
            </a:endParaRPr>
          </a:p>
          <a:p>
            <a:r>
              <a:rPr lang="en-IN" b="1" i="1" dirty="0">
                <a:latin typeface="Georgia" panose="02040502050405020303" pitchFamily="18" charset="0"/>
              </a:rPr>
              <a:t>The values generated might contrast to the actual data present and if needed needs to be re-worked upon.</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954181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3"/>
            <a:ext cx="12192000" cy="1172755"/>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Conclusions and Future Scope</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26</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253409" y="165714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ct val="0"/>
              </a:spcBef>
              <a:buNone/>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Conclusion</a:t>
            </a: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We conclude that upto 37% of Pune district area is highly suitable for setting up solar power plant</a:t>
            </a: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And approx. 11% area of Pune district is low suitable for solar power plant</a:t>
            </a: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The values generated might deviates from the actual values and needs to be cross verified</a:t>
            </a: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Hence, if needed some re processing needs to be done to get more accurate results</a:t>
            </a:r>
          </a:p>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16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Future Scope</a:t>
            </a:r>
          </a:p>
          <a:p>
            <a:pPr lvl="1">
              <a:lnSpc>
                <a:spcPct val="110000"/>
              </a:lnSpc>
              <a:spcBef>
                <a:spcPct val="0"/>
              </a:spcBef>
            </a:pPr>
            <a:r>
              <a:rPr lang="en-IN" sz="1600" b="1" i="1" dirty="0">
                <a:effectLst>
                  <a:outerShdw blurRad="38100" dist="38100" dir="2700000" algn="tl">
                    <a:srgbClr val="000000">
                      <a:alpha val="43137"/>
                    </a:srgbClr>
                  </a:outerShdw>
                </a:effectLst>
                <a:latin typeface="Georgia" panose="02040502050405020303" pitchFamily="18" charset="0"/>
                <a:ea typeface="+mj-ea"/>
                <a:cs typeface="+mj-cs"/>
              </a:rPr>
              <a:t>Further more discovery can be done using the satellite images.</a:t>
            </a: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800" b="1" dirty="0">
              <a:solidFill>
                <a:srgbClr val="002060"/>
              </a:solidFill>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1081748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3"/>
            <a:ext cx="12192000" cy="1172755"/>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References</a:t>
            </a:r>
            <a:endParaRPr lang="en-US" sz="4400" b="1" dirty="0">
              <a:solidFill>
                <a:srgbClr val="002060"/>
              </a:solidFill>
              <a:latin typeface="Georgia" panose="02040502050405020303" pitchFamily="18" charset="0"/>
              <a:ea typeface="+mj-ea"/>
              <a:cs typeface="+mj-cs"/>
            </a:endParaRP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27</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253409" y="165714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10000"/>
              </a:lnSpc>
              <a:spcBef>
                <a:spcPct val="0"/>
              </a:spcBef>
              <a:buFont typeface="+mj-lt"/>
              <a:buAutoNum type="arabicPeriod"/>
            </a:pPr>
            <a:r>
              <a:rPr lang="en-IN" sz="1600" b="1" i="1" u="sng" kern="1200" dirty="0">
                <a:effectLst/>
                <a:latin typeface="Georgia" panose="02040502050405020303" pitchFamily="18" charset="0"/>
              </a:rPr>
              <a:t>Site Suitability Analysis of Solar Farm using AHP Technique</a:t>
            </a:r>
            <a:r>
              <a:rPr lang="en-IN" sz="1600" b="1" i="1" u="sng" kern="1200" dirty="0">
                <a:latin typeface="Georgia" panose="02040502050405020303" pitchFamily="18" charset="0"/>
              </a:rPr>
              <a:t> [https://drive.google.com/drive/folders/19s1eCOeSzSLmch4vpMgmvpfDvflv8cCP?usp=sharing]</a:t>
            </a:r>
            <a:endParaRPr lang="en-US" sz="1600" b="1" i="1" u="sng" dirty="0">
              <a:effectLst>
                <a:outerShdw blurRad="38100" dist="38100" dir="2700000" algn="tl">
                  <a:srgbClr val="000000">
                    <a:alpha val="43137"/>
                  </a:srgbClr>
                </a:outerShdw>
              </a:effectLst>
              <a:latin typeface="Georgia" panose="02040502050405020303" pitchFamily="18" charset="0"/>
              <a:ea typeface="+mj-ea"/>
              <a:cs typeface="+mj-cs"/>
              <a:hlinkClick r:id="rId3">
                <a:extLst>
                  <a:ext uri="{A12FA001-AC4F-418D-AE19-62706E023703}">
                    <ahyp:hlinkClr xmlns:ahyp="http://schemas.microsoft.com/office/drawing/2018/hyperlinkcolor" val="tx"/>
                  </a:ext>
                </a:extLst>
              </a:hlinkClick>
            </a:endParaRPr>
          </a:p>
          <a:p>
            <a:pPr marL="457200" indent="-457200">
              <a:lnSpc>
                <a:spcPct val="110000"/>
              </a:lnSpc>
              <a:spcBef>
                <a:spcPct val="0"/>
              </a:spcBef>
              <a:buFont typeface="+mj-lt"/>
              <a:buAutoNum type="arabicPeriod"/>
            </a:pPr>
            <a:r>
              <a:rPr lang="en-US" sz="1600" b="1" i="1" u="sng" dirty="0">
                <a:latin typeface="Georgia" panose="02040502050405020303" pitchFamily="18" charset="0"/>
                <a:ea typeface="+mj-ea"/>
                <a:cs typeface="+mj-cs"/>
              </a:rPr>
              <a:t>https://www.researchgate.net/publication/351033823_GIS-Based_Site_Suitability_Analysis_for_Solar_Power_Systems_in_Mongolia?enrichId=rgreq-2aee97677d37b3753fe433bc9ce4c97e-XXX&amp;enrichSource=Y292ZXJQYWdlOzM1MTAzMzgyMztBUzoxMDE1MDMzNzU2NjcyMDA0QDE2MTkwMTQzMTQ5OTI%3D&amp;el=1_x_3&amp;_esc=publicationCoverPdf</a:t>
            </a:r>
          </a:p>
          <a:p>
            <a:pPr marL="457200" indent="-457200">
              <a:lnSpc>
                <a:spcPct val="110000"/>
              </a:lnSpc>
              <a:spcBef>
                <a:spcPct val="0"/>
              </a:spcBef>
              <a:buFont typeface="+mj-lt"/>
              <a:buAutoNum type="arabicPeriod"/>
            </a:pPr>
            <a:r>
              <a:rPr lang="en-IN" sz="1600" b="1" i="1" u="sng" dirty="0">
                <a:effectLst/>
                <a:latin typeface="Georgia" panose="02040502050405020303" pitchFamily="18" charset="0"/>
              </a:rPr>
              <a:t>https://www.researchgate.net/publication/357563972_Optimal_Solar_Plant_Site_Identification_Using_GIS_and_Remote_Sensing_Framework_and_Case_Study </a:t>
            </a:r>
          </a:p>
          <a:p>
            <a:pPr marL="457200" indent="-457200">
              <a:lnSpc>
                <a:spcPct val="110000"/>
              </a:lnSpc>
              <a:spcBef>
                <a:spcPct val="0"/>
              </a:spcBef>
              <a:buFont typeface="+mj-lt"/>
              <a:buAutoNum type="arabicPeriod"/>
            </a:pPr>
            <a:r>
              <a:rPr lang="en-US" sz="1600" b="1" i="1" u="sng" dirty="0">
                <a:latin typeface="Georgia" panose="02040502050405020303" pitchFamily="18" charset="0"/>
                <a:ea typeface="+mj-ea"/>
                <a:cs typeface="+mj-cs"/>
                <a:hlinkClick r:id="rId4">
                  <a:extLst>
                    <a:ext uri="{A12FA001-AC4F-418D-AE19-62706E023703}">
                      <ahyp:hlinkClr xmlns:ahyp="http://schemas.microsoft.com/office/drawing/2018/hyperlinkcolor" val="tx"/>
                    </a:ext>
                  </a:extLst>
                </a:hlinkClick>
              </a:rPr>
              <a:t>https://www.researchgate.net/publication/350458295_GIS-Based_Assessment_of_Solar_Energy_Harvesting_Sites_and_Electricity_Generation_Potential_in_Zambia/link/60618bcc92851cd8ce74c05f/download</a:t>
            </a:r>
            <a:endParaRPr lang="en-US" sz="1600" b="1" i="1" u="sng" dirty="0">
              <a:latin typeface="Georgia" panose="02040502050405020303" pitchFamily="18" charset="0"/>
              <a:ea typeface="+mj-ea"/>
              <a:cs typeface="+mj-cs"/>
            </a:endParaRPr>
          </a:p>
          <a:p>
            <a:pPr marL="457200" indent="-457200">
              <a:lnSpc>
                <a:spcPct val="110000"/>
              </a:lnSpc>
              <a:spcBef>
                <a:spcPct val="0"/>
              </a:spcBef>
              <a:buFont typeface="+mj-lt"/>
              <a:buAutoNum type="arabicPeriod"/>
            </a:pPr>
            <a:r>
              <a:rPr lang="en-US" sz="1600" b="1" i="1" u="sng" dirty="0">
                <a:latin typeface="Georgia" panose="02040502050405020303" pitchFamily="18" charset="0"/>
                <a:ea typeface="+mj-ea"/>
                <a:cs typeface="+mj-cs"/>
              </a:rPr>
              <a:t>https://www.mdpi.com/2071-1050/14/18/11276</a:t>
            </a: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marL="0" indent="0">
              <a:lnSpc>
                <a:spcPct val="110000"/>
              </a:lnSpc>
              <a:spcBef>
                <a:spcPct val="0"/>
              </a:spcBef>
              <a:buNone/>
            </a:pPr>
            <a:endParaRPr lang="en-US" sz="2800" b="1" dirty="0">
              <a:latin typeface="Georgia" panose="02040502050405020303" pitchFamily="18" charset="0"/>
              <a:ea typeface="+mj-ea"/>
              <a:cs typeface="+mj-cs"/>
            </a:endParaRPr>
          </a:p>
          <a:p>
            <a:pPr marL="0" indent="0">
              <a:buNone/>
            </a:pPr>
            <a:endParaRPr lang="en-US" sz="1400" dirty="0">
              <a:latin typeface="Georgia" panose="02040502050405020303" pitchFamily="18" charset="0"/>
            </a:endParaRPr>
          </a:p>
          <a:p>
            <a:endParaRPr lang="en-US" dirty="0">
              <a:latin typeface="Georgia" panose="02040502050405020303" pitchFamily="18" charset="0"/>
            </a:endParaRPr>
          </a:p>
        </p:txBody>
      </p:sp>
      <p:sp>
        <p:nvSpPr>
          <p:cNvPr id="7" name="Rectangle 2">
            <a:extLst>
              <a:ext uri="{FF2B5EF4-FFF2-40B4-BE49-F238E27FC236}">
                <a16:creationId xmlns:a16="http://schemas.microsoft.com/office/drawing/2014/main" id="{0154DEFF-ADB0-044A-E960-502BF44BA5B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Rectangle 4">
            <a:extLst>
              <a:ext uri="{FF2B5EF4-FFF2-40B4-BE49-F238E27FC236}">
                <a16:creationId xmlns:a16="http://schemas.microsoft.com/office/drawing/2014/main" id="{B882EDFB-FFB7-45EC-64B6-86D831552DFE}"/>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5319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4"/>
            <a:ext cx="12192000" cy="881542"/>
          </a:xfrm>
        </p:spPr>
        <p:txBody>
          <a:bodyPr>
            <a:normAutofit/>
          </a:bodyPr>
          <a:lstStyle/>
          <a:p>
            <a:pPr algn="ctr"/>
            <a:r>
              <a:rPr lang="en-US" b="1" dirty="0">
                <a:solidFill>
                  <a:srgbClr val="002060"/>
                </a:solidFill>
                <a:latin typeface="Georgia" panose="02040502050405020303" pitchFamily="18" charset="0"/>
              </a:rPr>
              <a:t>Introduction</a:t>
            </a:r>
            <a:endParaRPr lang="en-IN" b="1" dirty="0">
              <a:solidFill>
                <a:srgbClr val="002060"/>
              </a:solidFill>
              <a:latin typeface="Georgia" panose="02040502050405020303" pitchFamily="18" charset="0"/>
            </a:endParaRP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3</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1103276" y="140327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Fossils fuels are limited</a:t>
            </a:r>
          </a:p>
          <a:p>
            <a:pPr>
              <a:lnSpc>
                <a:spcPct val="110000"/>
              </a:lnSpc>
              <a:spcBef>
                <a:spcPct val="0"/>
              </a:spcBef>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So we need alternative resources</a:t>
            </a: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This study aims to provide a GIS based model for multi-criteria suitability analysis</a:t>
            </a:r>
          </a:p>
          <a:p>
            <a:pPr marL="0" indent="0">
              <a:lnSpc>
                <a:spcPct val="110000"/>
              </a:lnSpc>
              <a:spcBef>
                <a:spcPct val="0"/>
              </a:spcBef>
              <a:buNone/>
            </a:pPr>
            <a:endParaRPr lang="en-US"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en-US" sz="2000" b="1" i="1" dirty="0">
                <a:effectLst>
                  <a:outerShdw blurRad="38100" dist="38100" dir="2700000" algn="tl">
                    <a:srgbClr val="000000">
                      <a:alpha val="43137"/>
                    </a:srgbClr>
                  </a:outerShdw>
                </a:effectLst>
                <a:latin typeface="Georgia" panose="02040502050405020303" pitchFamily="18" charset="0"/>
                <a:ea typeface="+mj-ea"/>
                <a:cs typeface="+mj-cs"/>
              </a:rPr>
              <a:t>This leads us to “ SUITABILITY ANALYSIS AND ESTIMATION OF POWER FOR SETTING SOLAR POWER PLANT IN PUNE"</a:t>
            </a:r>
            <a:endParaRPr lang="en-US" dirty="0">
              <a:latin typeface="Georgia" panose="02040502050405020303" pitchFamily="18" charset="0"/>
            </a:endParaRPr>
          </a:p>
        </p:txBody>
      </p:sp>
    </p:spTree>
    <p:extLst>
      <p:ext uri="{BB962C8B-B14F-4D97-AF65-F5344CB8AC3E}">
        <p14:creationId xmlns:p14="http://schemas.microsoft.com/office/powerpoint/2010/main" val="614680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31646"/>
            <a:ext cx="12192000" cy="881542"/>
          </a:xfrm>
        </p:spPr>
        <p:txBody>
          <a:bodyPr>
            <a:normAutofit/>
          </a:bodyPr>
          <a:lstStyle/>
          <a:p>
            <a:pPr algn="ctr"/>
            <a:r>
              <a:rPr lang="en-US" b="1" dirty="0">
                <a:solidFill>
                  <a:srgbClr val="002060"/>
                </a:solidFill>
                <a:latin typeface="Georgia" panose="02040502050405020303" pitchFamily="18" charset="0"/>
              </a:rPr>
              <a:t>Literature survey </a:t>
            </a:r>
            <a:endParaRPr lang="en-IN" b="1" dirty="0">
              <a:solidFill>
                <a:srgbClr val="002060"/>
              </a:solidFill>
              <a:latin typeface="Georgia" panose="02040502050405020303" pitchFamily="18" charset="0"/>
            </a:endParaRP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4</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1005739" y="91143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IN"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rPr>
              <a:t>List out work done by researchers with proper citation</a:t>
            </a: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endParaRPr lang="en-US" sz="1400" dirty="0">
              <a:latin typeface="Georgia" panose="02040502050405020303" pitchFamily="18" charset="0"/>
            </a:endParaRPr>
          </a:p>
          <a:p>
            <a:endParaRPr lang="en-US" dirty="0">
              <a:latin typeface="Georgia" panose="02040502050405020303" pitchFamily="18" charset="0"/>
            </a:endParaRPr>
          </a:p>
        </p:txBody>
      </p:sp>
      <p:graphicFrame>
        <p:nvGraphicFramePr>
          <p:cNvPr id="3" name="Table 6">
            <a:extLst>
              <a:ext uri="{FF2B5EF4-FFF2-40B4-BE49-F238E27FC236}">
                <a16:creationId xmlns:a16="http://schemas.microsoft.com/office/drawing/2014/main" id="{7C0A988A-E6E9-2CB6-4CA2-AB20F211B2D2}"/>
              </a:ext>
            </a:extLst>
          </p:cNvPr>
          <p:cNvGraphicFramePr>
            <a:graphicFrameLocks noGrp="1"/>
          </p:cNvGraphicFramePr>
          <p:nvPr>
            <p:extLst>
              <p:ext uri="{D42A27DB-BD31-4B8C-83A1-F6EECF244321}">
                <p14:modId xmlns:p14="http://schemas.microsoft.com/office/powerpoint/2010/main" val="4225456515"/>
              </p:ext>
            </p:extLst>
          </p:nvPr>
        </p:nvGraphicFramePr>
        <p:xfrm>
          <a:off x="1145161" y="1595223"/>
          <a:ext cx="10236756" cy="4607560"/>
        </p:xfrm>
        <a:graphic>
          <a:graphicData uri="http://schemas.openxmlformats.org/drawingml/2006/table">
            <a:tbl>
              <a:tblPr firstRow="1" bandRow="1">
                <a:tableStyleId>{5940675A-B579-460E-94D1-54222C63F5DA}</a:tableStyleId>
              </a:tblPr>
              <a:tblGrid>
                <a:gridCol w="1180656">
                  <a:extLst>
                    <a:ext uri="{9D8B030D-6E8A-4147-A177-3AD203B41FA5}">
                      <a16:colId xmlns:a16="http://schemas.microsoft.com/office/drawing/2014/main" val="3509333090"/>
                    </a:ext>
                  </a:extLst>
                </a:gridCol>
                <a:gridCol w="3937722">
                  <a:extLst>
                    <a:ext uri="{9D8B030D-6E8A-4147-A177-3AD203B41FA5}">
                      <a16:colId xmlns:a16="http://schemas.microsoft.com/office/drawing/2014/main" val="2219962550"/>
                    </a:ext>
                  </a:extLst>
                </a:gridCol>
                <a:gridCol w="1914857">
                  <a:extLst>
                    <a:ext uri="{9D8B030D-6E8A-4147-A177-3AD203B41FA5}">
                      <a16:colId xmlns:a16="http://schemas.microsoft.com/office/drawing/2014/main" val="2014978975"/>
                    </a:ext>
                  </a:extLst>
                </a:gridCol>
                <a:gridCol w="3203521">
                  <a:extLst>
                    <a:ext uri="{9D8B030D-6E8A-4147-A177-3AD203B41FA5}">
                      <a16:colId xmlns:a16="http://schemas.microsoft.com/office/drawing/2014/main" val="918647448"/>
                    </a:ext>
                  </a:extLst>
                </a:gridCol>
              </a:tblGrid>
              <a:tr h="370840">
                <a:tc>
                  <a:txBody>
                    <a:bodyPr/>
                    <a:lstStyle/>
                    <a:p>
                      <a:r>
                        <a:rPr lang="en-IN" sz="1600" b="1" i="1" dirty="0">
                          <a:latin typeface="Georgia" panose="02040502050405020303" pitchFamily="18" charset="0"/>
                        </a:rPr>
                        <a:t>Sr. No</a:t>
                      </a:r>
                    </a:p>
                  </a:txBody>
                  <a:tcPr/>
                </a:tc>
                <a:tc>
                  <a:txBody>
                    <a:bodyPr/>
                    <a:lstStyle/>
                    <a:p>
                      <a:r>
                        <a:rPr lang="en-IN" sz="1600" b="1" i="1" dirty="0">
                          <a:latin typeface="Georgia" panose="02040502050405020303" pitchFamily="18" charset="0"/>
                        </a:rPr>
                        <a:t>Paper Name</a:t>
                      </a:r>
                    </a:p>
                  </a:txBody>
                  <a:tcPr/>
                </a:tc>
                <a:tc>
                  <a:txBody>
                    <a:bodyPr/>
                    <a:lstStyle/>
                    <a:p>
                      <a:r>
                        <a:rPr lang="en-IN" sz="1600" b="1" i="1" dirty="0">
                          <a:latin typeface="Georgia" panose="02040502050405020303" pitchFamily="18" charset="0"/>
                        </a:rPr>
                        <a:t>Published By</a:t>
                      </a:r>
                    </a:p>
                  </a:txBody>
                  <a:tcPr/>
                </a:tc>
                <a:tc>
                  <a:txBody>
                    <a:bodyPr/>
                    <a:lstStyle/>
                    <a:p>
                      <a:r>
                        <a:rPr lang="en-IN" sz="1600" b="1" i="1" dirty="0">
                          <a:latin typeface="Georgia" panose="02040502050405020303" pitchFamily="18" charset="0"/>
                        </a:rPr>
                        <a:t>Highlights</a:t>
                      </a:r>
                    </a:p>
                  </a:txBody>
                  <a:tcPr/>
                </a:tc>
                <a:extLst>
                  <a:ext uri="{0D108BD9-81ED-4DB2-BD59-A6C34878D82A}">
                    <a16:rowId xmlns:a16="http://schemas.microsoft.com/office/drawing/2014/main" val="2785561365"/>
                  </a:ext>
                </a:extLst>
              </a:tr>
              <a:tr h="0">
                <a:tc>
                  <a:txBody>
                    <a:bodyPr/>
                    <a:lstStyle/>
                    <a:p>
                      <a:r>
                        <a:rPr lang="en-IN" sz="1600" b="1" i="1" dirty="0">
                          <a:latin typeface="Georgia" panose="02040502050405020303" pitchFamily="18"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b="1" i="1" kern="1200" dirty="0">
                          <a:solidFill>
                            <a:schemeClr val="tx1"/>
                          </a:solidFill>
                          <a:effectLst/>
                          <a:latin typeface="Georgia" panose="02040502050405020303" pitchFamily="18" charset="0"/>
                          <a:ea typeface="+mn-ea"/>
                          <a:cs typeface="+mn-cs"/>
                        </a:rPr>
                        <a:t>Site Suitability Analysis of Solar Farm using AHP Technique</a:t>
                      </a:r>
                      <a:endParaRPr lang="en-IN" sz="1600" b="1" i="1" u="none" dirty="0">
                        <a:solidFill>
                          <a:schemeClr val="tx1"/>
                        </a:solidFill>
                        <a:latin typeface="Georgia" panose="02040502050405020303" pitchFamily="18" charset="0"/>
                      </a:endParaRPr>
                    </a:p>
                  </a:txBody>
                  <a:tcPr/>
                </a:tc>
                <a:tc>
                  <a:txBody>
                    <a:bodyPr/>
                    <a:lstStyle/>
                    <a:p>
                      <a:r>
                        <a:rPr lang="en-IN" sz="1600" b="1" i="1" kern="1200" dirty="0">
                          <a:solidFill>
                            <a:schemeClr val="tx1"/>
                          </a:solidFill>
                          <a:effectLst/>
                          <a:latin typeface="Georgia" panose="02040502050405020303" pitchFamily="18" charset="0"/>
                          <a:ea typeface="+mn-ea"/>
                          <a:cs typeface="+mn-cs"/>
                        </a:rPr>
                        <a:t>Mr. Ganesh Bhag-</a:t>
                      </a:r>
                      <a:br>
                        <a:rPr lang="en-IN" sz="1400" b="1" i="1" dirty="0">
                          <a:latin typeface="Georgia" panose="02040502050405020303" pitchFamily="18" charset="0"/>
                        </a:rPr>
                      </a:br>
                      <a:r>
                        <a:rPr lang="en-IN" sz="1600" b="1" i="1" kern="1200" dirty="0">
                          <a:solidFill>
                            <a:schemeClr val="tx1"/>
                          </a:solidFill>
                          <a:effectLst/>
                          <a:latin typeface="Georgia" panose="02040502050405020303" pitchFamily="18" charset="0"/>
                          <a:ea typeface="+mn-ea"/>
                          <a:cs typeface="+mn-cs"/>
                        </a:rPr>
                        <a:t>wan Chavan, Prof. V. Rajesh Chaudhary, Prof. S. S. Badhe</a:t>
                      </a:r>
                      <a:endParaRPr lang="en-IN" sz="1600" b="1" i="1" dirty="0">
                        <a:latin typeface="Georgia" panose="02040502050405020303" pitchFamily="18" charset="0"/>
                      </a:endParaRPr>
                    </a:p>
                  </a:txBody>
                  <a:tcPr/>
                </a:tc>
                <a:tc>
                  <a:txBody>
                    <a:bodyPr/>
                    <a:lstStyle/>
                    <a:p>
                      <a:r>
                        <a:rPr lang="en-US" sz="1600" b="1" i="1" dirty="0">
                          <a:latin typeface="Georgia" panose="02040502050405020303" pitchFamily="18" charset="0"/>
                        </a:rPr>
                        <a:t>This paper incorporates Geoinformatics techniques to determine site suitability analysis for establishment of solar farms based on photovoltaic (PV) solar cell technology in the district of Pune, state of Maharashtra, India. By analyzing the data on various factors affecting the PV solar farm site suitability, one can map these factors according to different weightage linked to each factor and using Analytical Hierarchy Process (AHP) techniques.</a:t>
                      </a:r>
                      <a:endParaRPr lang="en-IN" sz="1600" b="1" i="1" dirty="0">
                        <a:latin typeface="Georgia" panose="02040502050405020303" pitchFamily="18" charset="0"/>
                      </a:endParaRPr>
                    </a:p>
                  </a:txBody>
                  <a:tcPr/>
                </a:tc>
                <a:extLst>
                  <a:ext uri="{0D108BD9-81ED-4DB2-BD59-A6C34878D82A}">
                    <a16:rowId xmlns:a16="http://schemas.microsoft.com/office/drawing/2014/main" val="2776904016"/>
                  </a:ext>
                </a:extLst>
              </a:tr>
            </a:tbl>
          </a:graphicData>
        </a:graphic>
      </p:graphicFrame>
    </p:spTree>
    <p:extLst>
      <p:ext uri="{BB962C8B-B14F-4D97-AF65-F5344CB8AC3E}">
        <p14:creationId xmlns:p14="http://schemas.microsoft.com/office/powerpoint/2010/main" val="2891728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125818" y="104111"/>
            <a:ext cx="12192000" cy="881542"/>
          </a:xfrm>
        </p:spPr>
        <p:txBody>
          <a:bodyPr>
            <a:normAutofit/>
          </a:bodyPr>
          <a:lstStyle/>
          <a:p>
            <a:pPr algn="ctr"/>
            <a:r>
              <a:rPr lang="en-US" b="1" dirty="0">
                <a:solidFill>
                  <a:srgbClr val="002060"/>
                </a:solidFill>
                <a:latin typeface="Georgia" panose="02040502050405020303" pitchFamily="18" charset="0"/>
              </a:rPr>
              <a:t>Literature survey </a:t>
            </a:r>
            <a:endParaRPr lang="en-IN" b="1" dirty="0">
              <a:solidFill>
                <a:srgbClr val="002060"/>
              </a:solidFill>
              <a:latin typeface="Georgia" panose="02040502050405020303" pitchFamily="18" charset="0"/>
            </a:endParaRP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5</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1005739" y="1221048"/>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IN"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rPr>
              <a:t>List out work done by researchers with proper citation</a:t>
            </a: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endParaRPr lang="en-US" sz="1400" dirty="0">
              <a:latin typeface="Georgia" panose="02040502050405020303" pitchFamily="18" charset="0"/>
            </a:endParaRPr>
          </a:p>
          <a:p>
            <a:endParaRPr lang="en-US" dirty="0">
              <a:latin typeface="Georgia" panose="02040502050405020303" pitchFamily="18" charset="0"/>
            </a:endParaRPr>
          </a:p>
        </p:txBody>
      </p:sp>
      <p:graphicFrame>
        <p:nvGraphicFramePr>
          <p:cNvPr id="3" name="Table 6">
            <a:extLst>
              <a:ext uri="{FF2B5EF4-FFF2-40B4-BE49-F238E27FC236}">
                <a16:creationId xmlns:a16="http://schemas.microsoft.com/office/drawing/2014/main" id="{7C0A988A-E6E9-2CB6-4CA2-AB20F211B2D2}"/>
              </a:ext>
            </a:extLst>
          </p:cNvPr>
          <p:cNvGraphicFramePr>
            <a:graphicFrameLocks noGrp="1"/>
          </p:cNvGraphicFramePr>
          <p:nvPr>
            <p:extLst>
              <p:ext uri="{D42A27DB-BD31-4B8C-83A1-F6EECF244321}">
                <p14:modId xmlns:p14="http://schemas.microsoft.com/office/powerpoint/2010/main" val="1878129255"/>
              </p:ext>
            </p:extLst>
          </p:nvPr>
        </p:nvGraphicFramePr>
        <p:xfrm>
          <a:off x="1284583" y="1972600"/>
          <a:ext cx="10236756" cy="3632200"/>
        </p:xfrm>
        <a:graphic>
          <a:graphicData uri="http://schemas.openxmlformats.org/drawingml/2006/table">
            <a:tbl>
              <a:tblPr firstRow="1" bandRow="1">
                <a:tableStyleId>{5940675A-B579-460E-94D1-54222C63F5DA}</a:tableStyleId>
              </a:tblPr>
              <a:tblGrid>
                <a:gridCol w="1180656">
                  <a:extLst>
                    <a:ext uri="{9D8B030D-6E8A-4147-A177-3AD203B41FA5}">
                      <a16:colId xmlns:a16="http://schemas.microsoft.com/office/drawing/2014/main" val="3509333090"/>
                    </a:ext>
                  </a:extLst>
                </a:gridCol>
                <a:gridCol w="3937722">
                  <a:extLst>
                    <a:ext uri="{9D8B030D-6E8A-4147-A177-3AD203B41FA5}">
                      <a16:colId xmlns:a16="http://schemas.microsoft.com/office/drawing/2014/main" val="2219962550"/>
                    </a:ext>
                  </a:extLst>
                </a:gridCol>
                <a:gridCol w="1914857">
                  <a:extLst>
                    <a:ext uri="{9D8B030D-6E8A-4147-A177-3AD203B41FA5}">
                      <a16:colId xmlns:a16="http://schemas.microsoft.com/office/drawing/2014/main" val="2014978975"/>
                    </a:ext>
                  </a:extLst>
                </a:gridCol>
                <a:gridCol w="3203521">
                  <a:extLst>
                    <a:ext uri="{9D8B030D-6E8A-4147-A177-3AD203B41FA5}">
                      <a16:colId xmlns:a16="http://schemas.microsoft.com/office/drawing/2014/main" val="918647448"/>
                    </a:ext>
                  </a:extLst>
                </a:gridCol>
              </a:tblGrid>
              <a:tr h="370840">
                <a:tc>
                  <a:txBody>
                    <a:bodyPr/>
                    <a:lstStyle/>
                    <a:p>
                      <a:r>
                        <a:rPr lang="en-IN" sz="1600" b="1" i="1" dirty="0">
                          <a:latin typeface="Georgia" panose="02040502050405020303" pitchFamily="18" charset="0"/>
                        </a:rPr>
                        <a:t>Sr. No</a:t>
                      </a:r>
                    </a:p>
                  </a:txBody>
                  <a:tcPr/>
                </a:tc>
                <a:tc>
                  <a:txBody>
                    <a:bodyPr/>
                    <a:lstStyle/>
                    <a:p>
                      <a:r>
                        <a:rPr lang="en-IN" sz="1600" b="1" i="1" dirty="0">
                          <a:latin typeface="Georgia" panose="02040502050405020303" pitchFamily="18" charset="0"/>
                        </a:rPr>
                        <a:t>Paper Name</a:t>
                      </a:r>
                    </a:p>
                  </a:txBody>
                  <a:tcPr/>
                </a:tc>
                <a:tc>
                  <a:txBody>
                    <a:bodyPr/>
                    <a:lstStyle/>
                    <a:p>
                      <a:r>
                        <a:rPr lang="en-IN" sz="1600" b="1" i="1" dirty="0">
                          <a:latin typeface="Georgia" panose="02040502050405020303" pitchFamily="18" charset="0"/>
                        </a:rPr>
                        <a:t>Published By</a:t>
                      </a:r>
                    </a:p>
                  </a:txBody>
                  <a:tcPr/>
                </a:tc>
                <a:tc>
                  <a:txBody>
                    <a:bodyPr/>
                    <a:lstStyle/>
                    <a:p>
                      <a:r>
                        <a:rPr lang="en-IN" sz="1600" b="1" i="1" dirty="0">
                          <a:latin typeface="Georgia" panose="02040502050405020303" pitchFamily="18" charset="0"/>
                        </a:rPr>
                        <a:t>Highlights</a:t>
                      </a:r>
                    </a:p>
                  </a:txBody>
                  <a:tcPr/>
                </a:tc>
                <a:extLst>
                  <a:ext uri="{0D108BD9-81ED-4DB2-BD59-A6C34878D82A}">
                    <a16:rowId xmlns:a16="http://schemas.microsoft.com/office/drawing/2014/main" val="2785561365"/>
                  </a:ext>
                </a:extLst>
              </a:tr>
              <a:tr h="370840">
                <a:tc>
                  <a:txBody>
                    <a:bodyPr/>
                    <a:lstStyle/>
                    <a:p>
                      <a:r>
                        <a:rPr lang="en-IN" sz="1600" b="1" i="1" dirty="0">
                          <a:latin typeface="Georgia" panose="02040502050405020303" pitchFamily="18" charset="0"/>
                        </a:rPr>
                        <a:t>2.</a:t>
                      </a:r>
                    </a:p>
                  </a:txBody>
                  <a:tcPr/>
                </a:tc>
                <a:tc>
                  <a:txBody>
                    <a:bodyPr/>
                    <a:lstStyle/>
                    <a:p>
                      <a:r>
                        <a:rPr lang="en-US" sz="1800" b="1" i="1" kern="1200" dirty="0">
                          <a:solidFill>
                            <a:schemeClr val="tx1"/>
                          </a:solidFill>
                          <a:effectLst/>
                          <a:latin typeface="Georgia" panose="02040502050405020303" pitchFamily="18" charset="0"/>
                          <a:ea typeface="+mn-ea"/>
                          <a:cs typeface="+mn-cs"/>
                        </a:rPr>
                        <a:t>GIS-Based Site Suitability Analysis for Solar Power Systems in Mongolia </a:t>
                      </a:r>
                      <a:endParaRPr lang="en-IN" sz="1600" b="1" i="1" dirty="0">
                        <a:solidFill>
                          <a:schemeClr val="tx1"/>
                        </a:solidFill>
                        <a:latin typeface="Georgia" panose="02040502050405020303" pitchFamily="18" charset="0"/>
                      </a:endParaRPr>
                    </a:p>
                  </a:txBody>
                  <a:tcPr/>
                </a:tc>
                <a:tc>
                  <a:txBody>
                    <a:bodyPr/>
                    <a:lstStyle/>
                    <a:p>
                      <a:r>
                        <a:rPr lang="en-US" sz="1800" b="1" i="1" dirty="0" err="1">
                          <a:latin typeface="Georgia" panose="02040502050405020303" pitchFamily="18" charset="0"/>
                        </a:rPr>
                        <a:t>Yosoon</a:t>
                      </a:r>
                      <a:r>
                        <a:rPr lang="en-US" sz="1800" b="1" i="0" dirty="0">
                          <a:latin typeface="Georgia" panose="02040502050405020303" pitchFamily="18" charset="0"/>
                        </a:rPr>
                        <a:t> </a:t>
                      </a:r>
                      <a:r>
                        <a:rPr lang="en-IN" sz="1800" b="1" i="0" kern="1200" dirty="0">
                          <a:solidFill>
                            <a:schemeClr val="tx1"/>
                          </a:solidFill>
                          <a:effectLst/>
                          <a:latin typeface="Georgia" panose="02040502050405020303" pitchFamily="18" charset="0"/>
                          <a:ea typeface="+mn-ea"/>
                          <a:cs typeface="+mn-cs"/>
                        </a:rPr>
                        <a:t>Choi, </a:t>
                      </a:r>
                      <a:r>
                        <a:rPr lang="en-IN" sz="1800" b="1" i="0" kern="1200" dirty="0" err="1">
                          <a:solidFill>
                            <a:schemeClr val="tx1"/>
                          </a:solidFill>
                          <a:effectLst/>
                          <a:latin typeface="Georgia" panose="02040502050405020303" pitchFamily="18" charset="0"/>
                          <a:ea typeface="+mn-ea"/>
                          <a:cs typeface="+mn-cs"/>
                        </a:rPr>
                        <a:t>Pukyong</a:t>
                      </a:r>
                      <a:r>
                        <a:rPr lang="en-IN" sz="1800" b="1" i="0" kern="1200" dirty="0">
                          <a:solidFill>
                            <a:schemeClr val="tx1"/>
                          </a:solidFill>
                          <a:effectLst/>
                          <a:latin typeface="Georgia" panose="02040502050405020303" pitchFamily="18" charset="0"/>
                          <a:ea typeface="+mn-ea"/>
                          <a:cs typeface="+mn-cs"/>
                        </a:rPr>
                        <a:t> National University</a:t>
                      </a:r>
                      <a:endParaRPr lang="en-IN" sz="1800" b="1" i="0" dirty="0">
                        <a:latin typeface="Georgia" panose="02040502050405020303" pitchFamily="18" charset="0"/>
                      </a:endParaRPr>
                    </a:p>
                  </a:txBody>
                  <a:tcPr/>
                </a:tc>
                <a:tc>
                  <a:txBody>
                    <a:bodyPr/>
                    <a:lstStyle/>
                    <a:p>
                      <a:r>
                        <a:rPr lang="en-IN" sz="1600" b="1" i="1" dirty="0">
                          <a:latin typeface="Georgia" panose="02040502050405020303" pitchFamily="18" charset="0"/>
                        </a:rPr>
                        <a:t>The paper </a:t>
                      </a:r>
                      <a:r>
                        <a:rPr lang="en-US" sz="1600" b="1" i="1" dirty="0">
                          <a:latin typeface="Georgia" panose="02040502050405020303" pitchFamily="18" charset="0"/>
                        </a:rPr>
                        <a:t>aims to provide a GIS-based model for multi-criteria suitability analysis that can be employed in identifying the potential sites for photovoltaic power plants. The proposed model assisted in integrating a number of criteria relevant indicators that reflect the suitability of various parts of Kuwait for siting photovoltaic power plant.</a:t>
                      </a:r>
                      <a:endParaRPr lang="en-IN" sz="1600" b="1" i="1" dirty="0">
                        <a:latin typeface="Georgia" panose="02040502050405020303" pitchFamily="18" charset="0"/>
                      </a:endParaRPr>
                    </a:p>
                  </a:txBody>
                  <a:tcPr/>
                </a:tc>
                <a:extLst>
                  <a:ext uri="{0D108BD9-81ED-4DB2-BD59-A6C34878D82A}">
                    <a16:rowId xmlns:a16="http://schemas.microsoft.com/office/drawing/2014/main" val="1765287803"/>
                  </a:ext>
                </a:extLst>
              </a:tr>
            </a:tbl>
          </a:graphicData>
        </a:graphic>
      </p:graphicFrame>
    </p:spTree>
    <p:extLst>
      <p:ext uri="{BB962C8B-B14F-4D97-AF65-F5344CB8AC3E}">
        <p14:creationId xmlns:p14="http://schemas.microsoft.com/office/powerpoint/2010/main" val="2338573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70129"/>
            <a:ext cx="12192000" cy="881542"/>
          </a:xfrm>
        </p:spPr>
        <p:txBody>
          <a:bodyPr>
            <a:normAutofit/>
          </a:bodyPr>
          <a:lstStyle/>
          <a:p>
            <a:pPr algn="ctr"/>
            <a:r>
              <a:rPr lang="en-US" b="1" dirty="0">
                <a:solidFill>
                  <a:srgbClr val="002060"/>
                </a:solidFill>
                <a:latin typeface="Georgia" panose="02040502050405020303" pitchFamily="18" charset="0"/>
              </a:rPr>
              <a:t>Literature survey </a:t>
            </a:r>
            <a:endParaRPr lang="en-IN" b="1" dirty="0">
              <a:solidFill>
                <a:srgbClr val="002060"/>
              </a:solidFill>
              <a:latin typeface="Georgia" panose="02040502050405020303" pitchFamily="18" charset="0"/>
            </a:endParaRP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6</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1005739" y="72290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IN"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rPr>
              <a:t>List out work done by researchers with proper citation</a:t>
            </a: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endParaRPr lang="en-US" sz="1400" dirty="0">
              <a:latin typeface="Georgia" panose="02040502050405020303" pitchFamily="18" charset="0"/>
            </a:endParaRPr>
          </a:p>
          <a:p>
            <a:endParaRPr lang="en-US" dirty="0">
              <a:latin typeface="Georgia" panose="02040502050405020303" pitchFamily="18" charset="0"/>
            </a:endParaRPr>
          </a:p>
        </p:txBody>
      </p:sp>
      <p:graphicFrame>
        <p:nvGraphicFramePr>
          <p:cNvPr id="3" name="Table 6">
            <a:extLst>
              <a:ext uri="{FF2B5EF4-FFF2-40B4-BE49-F238E27FC236}">
                <a16:creationId xmlns:a16="http://schemas.microsoft.com/office/drawing/2014/main" id="{7C0A988A-E6E9-2CB6-4CA2-AB20F211B2D2}"/>
              </a:ext>
            </a:extLst>
          </p:cNvPr>
          <p:cNvGraphicFramePr>
            <a:graphicFrameLocks noGrp="1"/>
          </p:cNvGraphicFramePr>
          <p:nvPr>
            <p:extLst>
              <p:ext uri="{D42A27DB-BD31-4B8C-83A1-F6EECF244321}">
                <p14:modId xmlns:p14="http://schemas.microsoft.com/office/powerpoint/2010/main" val="806106041"/>
              </p:ext>
            </p:extLst>
          </p:nvPr>
        </p:nvGraphicFramePr>
        <p:xfrm>
          <a:off x="1145161" y="1443673"/>
          <a:ext cx="10376178" cy="5095240"/>
        </p:xfrm>
        <a:graphic>
          <a:graphicData uri="http://schemas.openxmlformats.org/drawingml/2006/table">
            <a:tbl>
              <a:tblPr firstRow="1" bandRow="1">
                <a:tableStyleId>{5940675A-B579-460E-94D1-54222C63F5DA}</a:tableStyleId>
              </a:tblPr>
              <a:tblGrid>
                <a:gridCol w="1196736">
                  <a:extLst>
                    <a:ext uri="{9D8B030D-6E8A-4147-A177-3AD203B41FA5}">
                      <a16:colId xmlns:a16="http://schemas.microsoft.com/office/drawing/2014/main" val="3509333090"/>
                    </a:ext>
                  </a:extLst>
                </a:gridCol>
                <a:gridCol w="3991353">
                  <a:extLst>
                    <a:ext uri="{9D8B030D-6E8A-4147-A177-3AD203B41FA5}">
                      <a16:colId xmlns:a16="http://schemas.microsoft.com/office/drawing/2014/main" val="2219962550"/>
                    </a:ext>
                  </a:extLst>
                </a:gridCol>
                <a:gridCol w="1940937">
                  <a:extLst>
                    <a:ext uri="{9D8B030D-6E8A-4147-A177-3AD203B41FA5}">
                      <a16:colId xmlns:a16="http://schemas.microsoft.com/office/drawing/2014/main" val="2014978975"/>
                    </a:ext>
                  </a:extLst>
                </a:gridCol>
                <a:gridCol w="3247152">
                  <a:extLst>
                    <a:ext uri="{9D8B030D-6E8A-4147-A177-3AD203B41FA5}">
                      <a16:colId xmlns:a16="http://schemas.microsoft.com/office/drawing/2014/main" val="918647448"/>
                    </a:ext>
                  </a:extLst>
                </a:gridCol>
              </a:tblGrid>
              <a:tr h="370840">
                <a:tc>
                  <a:txBody>
                    <a:bodyPr/>
                    <a:lstStyle/>
                    <a:p>
                      <a:r>
                        <a:rPr lang="en-IN" sz="1600" b="1" i="1" dirty="0">
                          <a:latin typeface="Georgia" panose="02040502050405020303" pitchFamily="18" charset="0"/>
                        </a:rPr>
                        <a:t>Sr. No</a:t>
                      </a:r>
                    </a:p>
                  </a:txBody>
                  <a:tcPr/>
                </a:tc>
                <a:tc>
                  <a:txBody>
                    <a:bodyPr/>
                    <a:lstStyle/>
                    <a:p>
                      <a:r>
                        <a:rPr lang="en-IN" sz="1600" b="1" i="1" dirty="0">
                          <a:latin typeface="Georgia" panose="02040502050405020303" pitchFamily="18" charset="0"/>
                        </a:rPr>
                        <a:t>Paper Name</a:t>
                      </a:r>
                    </a:p>
                  </a:txBody>
                  <a:tcPr/>
                </a:tc>
                <a:tc>
                  <a:txBody>
                    <a:bodyPr/>
                    <a:lstStyle/>
                    <a:p>
                      <a:r>
                        <a:rPr lang="en-IN" sz="1600" b="1" i="1" dirty="0">
                          <a:latin typeface="Georgia" panose="02040502050405020303" pitchFamily="18" charset="0"/>
                        </a:rPr>
                        <a:t>Published By</a:t>
                      </a:r>
                    </a:p>
                  </a:txBody>
                  <a:tcPr/>
                </a:tc>
                <a:tc>
                  <a:txBody>
                    <a:bodyPr/>
                    <a:lstStyle/>
                    <a:p>
                      <a:r>
                        <a:rPr lang="en-IN" sz="1600" b="1" i="1">
                          <a:latin typeface="Georgia" panose="02040502050405020303" pitchFamily="18" charset="0"/>
                        </a:rPr>
                        <a:t>Highlights</a:t>
                      </a:r>
                      <a:endParaRPr lang="en-IN" sz="1600" b="1" i="1" dirty="0">
                        <a:latin typeface="Georgia" panose="02040502050405020303" pitchFamily="18" charset="0"/>
                      </a:endParaRPr>
                    </a:p>
                  </a:txBody>
                  <a:tcPr/>
                </a:tc>
                <a:extLst>
                  <a:ext uri="{0D108BD9-81ED-4DB2-BD59-A6C34878D82A}">
                    <a16:rowId xmlns:a16="http://schemas.microsoft.com/office/drawing/2014/main" val="2785561365"/>
                  </a:ext>
                </a:extLst>
              </a:tr>
              <a:tr h="370840">
                <a:tc>
                  <a:txBody>
                    <a:bodyPr/>
                    <a:lstStyle/>
                    <a:p>
                      <a:r>
                        <a:rPr lang="en-IN" sz="1600" b="1" i="1" dirty="0">
                          <a:latin typeface="Georgia" panose="02040502050405020303" pitchFamily="18" charset="0"/>
                        </a:rPr>
                        <a:t>3.</a:t>
                      </a:r>
                    </a:p>
                  </a:txBody>
                  <a:tcPr/>
                </a:tc>
                <a:tc>
                  <a:txBody>
                    <a:bodyPr/>
                    <a:lstStyle/>
                    <a:p>
                      <a:r>
                        <a:rPr lang="en-US" sz="1800" b="1" i="1" kern="1200" dirty="0">
                          <a:solidFill>
                            <a:schemeClr val="tx1"/>
                          </a:solidFill>
                          <a:effectLst/>
                          <a:latin typeface="Georgia" panose="02040502050405020303" pitchFamily="18" charset="0"/>
                          <a:ea typeface="+mn-ea"/>
                          <a:cs typeface="+mn-cs"/>
                        </a:rPr>
                        <a:t>Optimal Solar Plant Site Identification Using GIS and Remote Sensing: Framework and Case Study</a:t>
                      </a:r>
                      <a:endParaRPr lang="en-IN" sz="1800" b="1" i="1" dirty="0">
                        <a:solidFill>
                          <a:schemeClr val="tx1"/>
                        </a:solidFill>
                        <a:latin typeface="Georgia" panose="02040502050405020303" pitchFamily="18" charset="0"/>
                      </a:endParaRPr>
                    </a:p>
                  </a:txBody>
                  <a:tcPr/>
                </a:tc>
                <a:tc>
                  <a:txBody>
                    <a:bodyPr/>
                    <a:lstStyle/>
                    <a:p>
                      <a:r>
                        <a:rPr lang="en-US" sz="1600" b="1" i="1" kern="1200" dirty="0" err="1">
                          <a:solidFill>
                            <a:schemeClr val="tx1"/>
                          </a:solidFill>
                          <a:effectLst/>
                          <a:latin typeface="Georgia" panose="02040502050405020303" pitchFamily="18" charset="0"/>
                          <a:ea typeface="+mn-ea"/>
                          <a:cs typeface="+mn-cs"/>
                        </a:rPr>
                        <a:t>Abdulaziz</a:t>
                      </a:r>
                      <a:r>
                        <a:rPr lang="en-US" sz="1600" b="1" i="1" kern="1200" dirty="0">
                          <a:solidFill>
                            <a:schemeClr val="tx1"/>
                          </a:solidFill>
                          <a:effectLst/>
                          <a:latin typeface="Georgia" panose="02040502050405020303" pitchFamily="18" charset="0"/>
                          <a:ea typeface="+mn-ea"/>
                          <a:cs typeface="+mn-cs"/>
                        </a:rPr>
                        <a:t> </a:t>
                      </a:r>
                      <a:r>
                        <a:rPr lang="en-US" sz="1600" b="1" i="1" kern="1200" dirty="0" err="1">
                          <a:solidFill>
                            <a:schemeClr val="tx1"/>
                          </a:solidFill>
                          <a:effectLst/>
                          <a:latin typeface="Georgia" panose="02040502050405020303" pitchFamily="18" charset="0"/>
                          <a:ea typeface="+mn-ea"/>
                          <a:cs typeface="+mn-cs"/>
                        </a:rPr>
                        <a:t>Alhammad</a:t>
                      </a:r>
                      <a:r>
                        <a:rPr lang="en-US" sz="1600" b="1" i="1" kern="1200" dirty="0">
                          <a:solidFill>
                            <a:schemeClr val="tx1"/>
                          </a:solidFill>
                          <a:effectLst/>
                          <a:latin typeface="Georgia" panose="02040502050405020303" pitchFamily="18" charset="0"/>
                          <a:ea typeface="+mn-ea"/>
                          <a:cs typeface="+mn-cs"/>
                        </a:rPr>
                        <a:t> , Qian (</a:t>
                      </a:r>
                      <a:r>
                        <a:rPr lang="en-US" sz="1600" b="1" i="1" kern="1200" dirty="0" err="1">
                          <a:solidFill>
                            <a:schemeClr val="tx1"/>
                          </a:solidFill>
                          <a:effectLst/>
                          <a:latin typeface="Georgia" panose="02040502050405020303" pitchFamily="18" charset="0"/>
                          <a:ea typeface="+mn-ea"/>
                          <a:cs typeface="+mn-cs"/>
                        </a:rPr>
                        <a:t>Chayn</a:t>
                      </a:r>
                      <a:r>
                        <a:rPr lang="en-US" sz="1600" b="1" i="1" kern="1200" dirty="0">
                          <a:solidFill>
                            <a:schemeClr val="tx1"/>
                          </a:solidFill>
                          <a:effectLst/>
                          <a:latin typeface="Georgia" panose="02040502050405020303" pitchFamily="18" charset="0"/>
                          <a:ea typeface="+mn-ea"/>
                          <a:cs typeface="+mn-cs"/>
                        </a:rPr>
                        <a:t>) Sun and </a:t>
                      </a:r>
                      <a:r>
                        <a:rPr lang="en-US" sz="1600" b="1" i="1" kern="1200" dirty="0" err="1">
                          <a:solidFill>
                            <a:schemeClr val="tx1"/>
                          </a:solidFill>
                          <a:effectLst/>
                          <a:latin typeface="Georgia" panose="02040502050405020303" pitchFamily="18" charset="0"/>
                          <a:ea typeface="+mn-ea"/>
                          <a:cs typeface="+mn-cs"/>
                        </a:rPr>
                        <a:t>Yaguang</a:t>
                      </a:r>
                      <a:br>
                        <a:rPr lang="en-US" sz="1400" b="1" i="1" dirty="0">
                          <a:latin typeface="Georgia" panose="02040502050405020303" pitchFamily="18" charset="0"/>
                        </a:rPr>
                      </a:br>
                      <a:r>
                        <a:rPr lang="en-US" sz="1600" b="1" i="1" kern="1200" dirty="0" err="1">
                          <a:solidFill>
                            <a:schemeClr val="tx1"/>
                          </a:solidFill>
                          <a:effectLst/>
                          <a:latin typeface="Georgia" panose="02040502050405020303" pitchFamily="18" charset="0"/>
                          <a:ea typeface="+mn-ea"/>
                          <a:cs typeface="+mn-cs"/>
                        </a:rPr>
                        <a:t>Tao,Geospatial</a:t>
                      </a:r>
                      <a:r>
                        <a:rPr lang="en-US" sz="1600" b="1" i="1" kern="1200" dirty="0">
                          <a:solidFill>
                            <a:schemeClr val="tx1"/>
                          </a:solidFill>
                          <a:effectLst/>
                          <a:latin typeface="Georgia" panose="02040502050405020303" pitchFamily="18" charset="0"/>
                          <a:ea typeface="+mn-ea"/>
                          <a:cs typeface="+mn-cs"/>
                        </a:rPr>
                        <a:t> Sciences, School of Science</a:t>
                      </a:r>
                      <a:endParaRPr lang="en-IN" sz="1600" b="1" i="1" dirty="0">
                        <a:latin typeface="Georgia" panose="02040502050405020303" pitchFamily="18" charset="0"/>
                      </a:endParaRPr>
                    </a:p>
                  </a:txBody>
                  <a:tcPr/>
                </a:tc>
                <a:tc>
                  <a:txBody>
                    <a:bodyPr/>
                    <a:lstStyle/>
                    <a:p>
                      <a:pPr algn="l"/>
                      <a:r>
                        <a:rPr lang="en-US" sz="1600" b="1" i="1" dirty="0">
                          <a:latin typeface="Georgia" panose="02040502050405020303" pitchFamily="18" charset="0"/>
                        </a:rPr>
                        <a:t>Many countries have set a goal for a carbon neutral future, and the adoption of solar energy as an alternative energy source to fossil fuel is one of the major measures planned. Yet not all locations are equally suitable for solar energy generation. This is due to uneven solar radiation distribution as well as various environmental factors.</a:t>
                      </a:r>
                    </a:p>
                    <a:p>
                      <a:pPr algn="l"/>
                      <a:r>
                        <a:rPr lang="en-US" sz="1600" b="1" i="1" dirty="0">
                          <a:latin typeface="Georgia" panose="02040502050405020303" pitchFamily="18" charset="0"/>
                        </a:rPr>
                        <a:t>This paper developed a spatial MCDA framework catering to the characteristics of the Al-Qassim region.</a:t>
                      </a:r>
                      <a:endParaRPr lang="en-IN" sz="1600" b="1" i="1" dirty="0">
                        <a:latin typeface="Georgia" panose="02040502050405020303" pitchFamily="18" charset="0"/>
                      </a:endParaRPr>
                    </a:p>
                  </a:txBody>
                  <a:tcPr/>
                </a:tc>
                <a:extLst>
                  <a:ext uri="{0D108BD9-81ED-4DB2-BD59-A6C34878D82A}">
                    <a16:rowId xmlns:a16="http://schemas.microsoft.com/office/drawing/2014/main" val="1765287803"/>
                  </a:ext>
                </a:extLst>
              </a:tr>
            </a:tbl>
          </a:graphicData>
        </a:graphic>
      </p:graphicFrame>
    </p:spTree>
    <p:extLst>
      <p:ext uri="{BB962C8B-B14F-4D97-AF65-F5344CB8AC3E}">
        <p14:creationId xmlns:p14="http://schemas.microsoft.com/office/powerpoint/2010/main" val="3394119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4"/>
            <a:ext cx="12192000" cy="881542"/>
          </a:xfrm>
        </p:spPr>
        <p:txBody>
          <a:bodyPr>
            <a:normAutofit/>
          </a:bodyPr>
          <a:lstStyle/>
          <a:p>
            <a:pPr algn="ctr"/>
            <a:r>
              <a:rPr lang="en-US" b="1" dirty="0">
                <a:solidFill>
                  <a:srgbClr val="002060"/>
                </a:solidFill>
                <a:latin typeface="Georgia" panose="02040502050405020303" pitchFamily="18" charset="0"/>
              </a:rPr>
              <a:t>Literature survey </a:t>
            </a:r>
            <a:endParaRPr lang="en-IN" b="1" dirty="0">
              <a:solidFill>
                <a:srgbClr val="002060"/>
              </a:solidFill>
              <a:latin typeface="Georgia" panose="02040502050405020303" pitchFamily="18" charset="0"/>
            </a:endParaRP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7</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1005739" y="10057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IN"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rPr>
              <a:t>List out work done by researchers with proper citation</a:t>
            </a: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endParaRPr lang="en-US" sz="1400" dirty="0">
              <a:latin typeface="Georgia" panose="02040502050405020303" pitchFamily="18" charset="0"/>
            </a:endParaRPr>
          </a:p>
          <a:p>
            <a:endParaRPr lang="en-US" dirty="0">
              <a:latin typeface="Georgia" panose="02040502050405020303" pitchFamily="18" charset="0"/>
            </a:endParaRPr>
          </a:p>
        </p:txBody>
      </p:sp>
      <p:graphicFrame>
        <p:nvGraphicFramePr>
          <p:cNvPr id="3" name="Table 6">
            <a:extLst>
              <a:ext uri="{FF2B5EF4-FFF2-40B4-BE49-F238E27FC236}">
                <a16:creationId xmlns:a16="http://schemas.microsoft.com/office/drawing/2014/main" id="{7C0A988A-E6E9-2CB6-4CA2-AB20F211B2D2}"/>
              </a:ext>
            </a:extLst>
          </p:cNvPr>
          <p:cNvGraphicFramePr>
            <a:graphicFrameLocks noGrp="1"/>
          </p:cNvGraphicFramePr>
          <p:nvPr>
            <p:extLst>
              <p:ext uri="{D42A27DB-BD31-4B8C-83A1-F6EECF244321}">
                <p14:modId xmlns:p14="http://schemas.microsoft.com/office/powerpoint/2010/main" val="551657808"/>
              </p:ext>
            </p:extLst>
          </p:nvPr>
        </p:nvGraphicFramePr>
        <p:xfrm>
          <a:off x="513907" y="1523920"/>
          <a:ext cx="10979888" cy="4607560"/>
        </p:xfrm>
        <a:graphic>
          <a:graphicData uri="http://schemas.openxmlformats.org/drawingml/2006/table">
            <a:tbl>
              <a:tblPr firstRow="1" bandRow="1">
                <a:tableStyleId>{5940675A-B579-460E-94D1-54222C63F5DA}</a:tableStyleId>
              </a:tblPr>
              <a:tblGrid>
                <a:gridCol w="1266365">
                  <a:extLst>
                    <a:ext uri="{9D8B030D-6E8A-4147-A177-3AD203B41FA5}">
                      <a16:colId xmlns:a16="http://schemas.microsoft.com/office/drawing/2014/main" val="3509333090"/>
                    </a:ext>
                  </a:extLst>
                </a:gridCol>
                <a:gridCol w="4223579">
                  <a:extLst>
                    <a:ext uri="{9D8B030D-6E8A-4147-A177-3AD203B41FA5}">
                      <a16:colId xmlns:a16="http://schemas.microsoft.com/office/drawing/2014/main" val="2219962550"/>
                    </a:ext>
                  </a:extLst>
                </a:gridCol>
                <a:gridCol w="2053865">
                  <a:extLst>
                    <a:ext uri="{9D8B030D-6E8A-4147-A177-3AD203B41FA5}">
                      <a16:colId xmlns:a16="http://schemas.microsoft.com/office/drawing/2014/main" val="2014978975"/>
                    </a:ext>
                  </a:extLst>
                </a:gridCol>
                <a:gridCol w="3436079">
                  <a:extLst>
                    <a:ext uri="{9D8B030D-6E8A-4147-A177-3AD203B41FA5}">
                      <a16:colId xmlns:a16="http://schemas.microsoft.com/office/drawing/2014/main" val="918647448"/>
                    </a:ext>
                  </a:extLst>
                </a:gridCol>
              </a:tblGrid>
              <a:tr h="370840">
                <a:tc>
                  <a:txBody>
                    <a:bodyPr/>
                    <a:lstStyle/>
                    <a:p>
                      <a:r>
                        <a:rPr lang="en-IN" sz="1600" b="1" i="1" dirty="0">
                          <a:latin typeface="Georgia" panose="02040502050405020303" pitchFamily="18" charset="0"/>
                        </a:rPr>
                        <a:t>Sr. No</a:t>
                      </a:r>
                    </a:p>
                  </a:txBody>
                  <a:tcPr/>
                </a:tc>
                <a:tc>
                  <a:txBody>
                    <a:bodyPr/>
                    <a:lstStyle/>
                    <a:p>
                      <a:r>
                        <a:rPr lang="en-IN" sz="1600" b="1" i="1" dirty="0">
                          <a:latin typeface="Georgia" panose="02040502050405020303" pitchFamily="18" charset="0"/>
                        </a:rPr>
                        <a:t>Paper Name</a:t>
                      </a:r>
                    </a:p>
                  </a:txBody>
                  <a:tcPr/>
                </a:tc>
                <a:tc>
                  <a:txBody>
                    <a:bodyPr/>
                    <a:lstStyle/>
                    <a:p>
                      <a:r>
                        <a:rPr lang="en-IN" sz="1600" b="1" i="1" dirty="0">
                          <a:latin typeface="Georgia" panose="02040502050405020303" pitchFamily="18" charset="0"/>
                        </a:rPr>
                        <a:t>Published By</a:t>
                      </a:r>
                    </a:p>
                  </a:txBody>
                  <a:tcPr/>
                </a:tc>
                <a:tc>
                  <a:txBody>
                    <a:bodyPr/>
                    <a:lstStyle/>
                    <a:p>
                      <a:r>
                        <a:rPr lang="en-IN" sz="1600" b="1" i="1" dirty="0">
                          <a:latin typeface="Georgia" panose="02040502050405020303" pitchFamily="18" charset="0"/>
                        </a:rPr>
                        <a:t>Highlights</a:t>
                      </a:r>
                    </a:p>
                  </a:txBody>
                  <a:tcPr/>
                </a:tc>
                <a:extLst>
                  <a:ext uri="{0D108BD9-81ED-4DB2-BD59-A6C34878D82A}">
                    <a16:rowId xmlns:a16="http://schemas.microsoft.com/office/drawing/2014/main" val="2785561365"/>
                  </a:ext>
                </a:extLst>
              </a:tr>
              <a:tr h="370840">
                <a:tc>
                  <a:txBody>
                    <a:bodyPr/>
                    <a:lstStyle/>
                    <a:p>
                      <a:r>
                        <a:rPr lang="en-IN" sz="1600" b="1" i="1" dirty="0">
                          <a:latin typeface="Georgia" panose="02040502050405020303" pitchFamily="18" charset="0"/>
                        </a:rPr>
                        <a:t>4.</a:t>
                      </a:r>
                    </a:p>
                  </a:txBody>
                  <a:tcPr/>
                </a:tc>
                <a:tc>
                  <a:txBody>
                    <a:bodyPr/>
                    <a:lstStyle/>
                    <a:p>
                      <a:r>
                        <a:rPr lang="en-US" sz="1800" b="1" i="1" kern="1200" dirty="0">
                          <a:solidFill>
                            <a:schemeClr val="tx1"/>
                          </a:solidFill>
                          <a:effectLst/>
                          <a:latin typeface="Georgia" panose="02040502050405020303" pitchFamily="18" charset="0"/>
                          <a:ea typeface="+mn-ea"/>
                          <a:cs typeface="+mn-cs"/>
                        </a:rPr>
                        <a:t>GIS-Based Assessment of Solar Energy Harvesting Sites and Electricity</a:t>
                      </a:r>
                    </a:p>
                    <a:p>
                      <a:r>
                        <a:rPr lang="en-US" sz="1800" b="1" i="1" kern="1200" dirty="0">
                          <a:solidFill>
                            <a:schemeClr val="tx1"/>
                          </a:solidFill>
                          <a:effectLst/>
                          <a:latin typeface="Georgia" panose="02040502050405020303" pitchFamily="18" charset="0"/>
                          <a:ea typeface="+mn-ea"/>
                          <a:cs typeface="+mn-cs"/>
                        </a:rPr>
                        <a:t>Generation Potential in Zambia</a:t>
                      </a:r>
                      <a:endParaRPr lang="en-IN" sz="1600" b="1" i="1" dirty="0">
                        <a:solidFill>
                          <a:schemeClr val="tx1"/>
                        </a:solidFill>
                        <a:latin typeface="Georgia" panose="02040502050405020303" pitchFamily="18" charset="0"/>
                      </a:endParaRPr>
                    </a:p>
                  </a:txBody>
                  <a:tcPr/>
                </a:tc>
                <a:tc>
                  <a:txBody>
                    <a:bodyPr/>
                    <a:lstStyle/>
                    <a:p>
                      <a:r>
                        <a:rPr lang="en-IN" sz="1600" b="1" i="1" kern="1200" dirty="0" err="1">
                          <a:solidFill>
                            <a:schemeClr val="tx1"/>
                          </a:solidFill>
                          <a:effectLst/>
                          <a:latin typeface="Georgia" panose="02040502050405020303" pitchFamily="18" charset="0"/>
                          <a:ea typeface="+mn-ea"/>
                          <a:cs typeface="+mn-cs"/>
                        </a:rPr>
                        <a:t>Mabvuto</a:t>
                      </a:r>
                      <a:r>
                        <a:rPr lang="en-IN" sz="1600" b="1" i="1" kern="1200" dirty="0">
                          <a:solidFill>
                            <a:schemeClr val="tx1"/>
                          </a:solidFill>
                          <a:effectLst/>
                          <a:latin typeface="Georgia" panose="02040502050405020303" pitchFamily="18" charset="0"/>
                          <a:ea typeface="+mn-ea"/>
                          <a:cs typeface="+mn-cs"/>
                        </a:rPr>
                        <a:t> Mwanza, </a:t>
                      </a:r>
                      <a:r>
                        <a:rPr lang="en-IN" sz="1600" b="1" i="1" kern="1200" dirty="0" err="1">
                          <a:solidFill>
                            <a:schemeClr val="tx1"/>
                          </a:solidFill>
                          <a:effectLst/>
                          <a:latin typeface="Georgia" panose="02040502050405020303" pitchFamily="18" charset="0"/>
                          <a:ea typeface="+mn-ea"/>
                          <a:cs typeface="+mn-cs"/>
                        </a:rPr>
                        <a:t>Koray</a:t>
                      </a:r>
                      <a:r>
                        <a:rPr lang="en-IN" sz="1600" b="1" i="1" kern="1200" dirty="0">
                          <a:solidFill>
                            <a:schemeClr val="tx1"/>
                          </a:solidFill>
                          <a:effectLst/>
                          <a:latin typeface="Georgia" panose="02040502050405020303" pitchFamily="18" charset="0"/>
                          <a:ea typeface="+mn-ea"/>
                          <a:cs typeface="+mn-cs"/>
                        </a:rPr>
                        <a:t> Ulgen</a:t>
                      </a:r>
                      <a:endParaRPr lang="en-IN" sz="1600" b="1" i="1" dirty="0">
                        <a:latin typeface="Georgia" panose="02040502050405020303" pitchFamily="18" charset="0"/>
                      </a:endParaRPr>
                    </a:p>
                  </a:txBody>
                  <a:tcPr/>
                </a:tc>
                <a:tc>
                  <a:txBody>
                    <a:bodyPr/>
                    <a:lstStyle/>
                    <a:p>
                      <a:r>
                        <a:rPr lang="en-US" sz="1600" b="1" i="1" dirty="0">
                          <a:latin typeface="Georgia" panose="02040502050405020303" pitchFamily="18" charset="0"/>
                        </a:rPr>
                        <a:t>Land and environment are some of limited nature resource for any particular</a:t>
                      </a:r>
                    </a:p>
                    <a:p>
                      <a:r>
                        <a:rPr lang="en-US" sz="1600" b="1" i="1" dirty="0">
                          <a:latin typeface="Georgia" panose="02040502050405020303" pitchFamily="18" charset="0"/>
                        </a:rPr>
                        <a:t>country and requires best use. Therefore, for sustainable energy generation it is</a:t>
                      </a:r>
                    </a:p>
                    <a:p>
                      <a:r>
                        <a:rPr lang="en-US" sz="1600" b="1" i="1" dirty="0">
                          <a:latin typeface="Georgia" panose="02040502050405020303" pitchFamily="18" charset="0"/>
                        </a:rPr>
                        <a:t>often important to maximize land use and avoid or minimize environmental and</a:t>
                      </a:r>
                    </a:p>
                    <a:p>
                      <a:r>
                        <a:rPr lang="en-US" sz="1600" b="1" i="1" dirty="0">
                          <a:latin typeface="Georgia" panose="02040502050405020303" pitchFamily="18" charset="0"/>
                        </a:rPr>
                        <a:t>social impact when selecting the potential locations for solar energy harvesting.</a:t>
                      </a:r>
                    </a:p>
                    <a:p>
                      <a:r>
                        <a:rPr lang="en-US" sz="1600" b="1" i="1" dirty="0">
                          <a:latin typeface="Georgia" panose="02040502050405020303" pitchFamily="18" charset="0"/>
                        </a:rPr>
                        <a:t>This paper presents an approach for identifying and determining the potential</a:t>
                      </a:r>
                    </a:p>
                    <a:p>
                      <a:r>
                        <a:rPr lang="en-US" sz="1600" b="1" i="1" dirty="0">
                          <a:latin typeface="Georgia" panose="02040502050405020303" pitchFamily="18" charset="0"/>
                        </a:rPr>
                        <a:t>sites and available land areas for solar energy harvesting.</a:t>
                      </a:r>
                    </a:p>
                  </a:txBody>
                  <a:tcPr/>
                </a:tc>
                <a:extLst>
                  <a:ext uri="{0D108BD9-81ED-4DB2-BD59-A6C34878D82A}">
                    <a16:rowId xmlns:a16="http://schemas.microsoft.com/office/drawing/2014/main" val="1765287803"/>
                  </a:ext>
                </a:extLst>
              </a:tr>
            </a:tbl>
          </a:graphicData>
        </a:graphic>
      </p:graphicFrame>
    </p:spTree>
    <p:extLst>
      <p:ext uri="{BB962C8B-B14F-4D97-AF65-F5344CB8AC3E}">
        <p14:creationId xmlns:p14="http://schemas.microsoft.com/office/powerpoint/2010/main" val="15238058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4"/>
            <a:ext cx="12192000" cy="881542"/>
          </a:xfrm>
        </p:spPr>
        <p:txBody>
          <a:bodyPr>
            <a:normAutofit/>
          </a:bodyPr>
          <a:lstStyle/>
          <a:p>
            <a:pPr algn="ctr"/>
            <a:r>
              <a:rPr lang="en-US" b="1" dirty="0">
                <a:solidFill>
                  <a:srgbClr val="002060"/>
                </a:solidFill>
                <a:latin typeface="Georgia" panose="02040502050405020303" pitchFamily="18" charset="0"/>
              </a:rPr>
              <a:t>Literature survey </a:t>
            </a:r>
            <a:endParaRPr lang="en-IN" b="1" dirty="0">
              <a:solidFill>
                <a:srgbClr val="002060"/>
              </a:solidFill>
              <a:latin typeface="Georgia" panose="02040502050405020303" pitchFamily="18" charset="0"/>
            </a:endParaRP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8</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1005739" y="1005707"/>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r>
              <a:rPr lang="en-IN"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rPr>
              <a:t>List out work done by researchers with proper citation</a:t>
            </a:r>
            <a:endParaRPr lang="en-US"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endParaRPr lang="en-US" sz="1400" dirty="0">
              <a:latin typeface="Georgia" panose="02040502050405020303" pitchFamily="18" charset="0"/>
            </a:endParaRPr>
          </a:p>
          <a:p>
            <a:endParaRPr lang="en-US" dirty="0">
              <a:latin typeface="Georgia" panose="02040502050405020303" pitchFamily="18" charset="0"/>
            </a:endParaRPr>
          </a:p>
        </p:txBody>
      </p:sp>
      <p:graphicFrame>
        <p:nvGraphicFramePr>
          <p:cNvPr id="3" name="Table 6">
            <a:extLst>
              <a:ext uri="{FF2B5EF4-FFF2-40B4-BE49-F238E27FC236}">
                <a16:creationId xmlns:a16="http://schemas.microsoft.com/office/drawing/2014/main" id="{7C0A988A-E6E9-2CB6-4CA2-AB20F211B2D2}"/>
              </a:ext>
            </a:extLst>
          </p:cNvPr>
          <p:cNvGraphicFramePr>
            <a:graphicFrameLocks noGrp="1"/>
          </p:cNvGraphicFramePr>
          <p:nvPr>
            <p:extLst>
              <p:ext uri="{D42A27DB-BD31-4B8C-83A1-F6EECF244321}">
                <p14:modId xmlns:p14="http://schemas.microsoft.com/office/powerpoint/2010/main" val="3495903829"/>
              </p:ext>
            </p:extLst>
          </p:nvPr>
        </p:nvGraphicFramePr>
        <p:xfrm>
          <a:off x="1212110" y="1500955"/>
          <a:ext cx="10515600" cy="5164701"/>
        </p:xfrm>
        <a:graphic>
          <a:graphicData uri="http://schemas.openxmlformats.org/drawingml/2006/table">
            <a:tbl>
              <a:tblPr firstRow="1" bandRow="1">
                <a:tableStyleId>{5940675A-B579-460E-94D1-54222C63F5DA}</a:tableStyleId>
              </a:tblPr>
              <a:tblGrid>
                <a:gridCol w="1212816">
                  <a:extLst>
                    <a:ext uri="{9D8B030D-6E8A-4147-A177-3AD203B41FA5}">
                      <a16:colId xmlns:a16="http://schemas.microsoft.com/office/drawing/2014/main" val="3509333090"/>
                    </a:ext>
                  </a:extLst>
                </a:gridCol>
                <a:gridCol w="3357309">
                  <a:extLst>
                    <a:ext uri="{9D8B030D-6E8A-4147-A177-3AD203B41FA5}">
                      <a16:colId xmlns:a16="http://schemas.microsoft.com/office/drawing/2014/main" val="2219962550"/>
                    </a:ext>
                  </a:extLst>
                </a:gridCol>
                <a:gridCol w="2097741">
                  <a:extLst>
                    <a:ext uri="{9D8B030D-6E8A-4147-A177-3AD203B41FA5}">
                      <a16:colId xmlns:a16="http://schemas.microsoft.com/office/drawing/2014/main" val="2014978975"/>
                    </a:ext>
                  </a:extLst>
                </a:gridCol>
                <a:gridCol w="3847734">
                  <a:extLst>
                    <a:ext uri="{9D8B030D-6E8A-4147-A177-3AD203B41FA5}">
                      <a16:colId xmlns:a16="http://schemas.microsoft.com/office/drawing/2014/main" val="918647448"/>
                    </a:ext>
                  </a:extLst>
                </a:gridCol>
              </a:tblGrid>
              <a:tr h="337532">
                <a:tc>
                  <a:txBody>
                    <a:bodyPr/>
                    <a:lstStyle/>
                    <a:p>
                      <a:r>
                        <a:rPr lang="en-IN" sz="1600" b="1" i="1" dirty="0">
                          <a:latin typeface="Georgia" panose="02040502050405020303" pitchFamily="18" charset="0"/>
                        </a:rPr>
                        <a:t>Sr. No</a:t>
                      </a:r>
                    </a:p>
                  </a:txBody>
                  <a:tcPr/>
                </a:tc>
                <a:tc>
                  <a:txBody>
                    <a:bodyPr/>
                    <a:lstStyle/>
                    <a:p>
                      <a:r>
                        <a:rPr lang="en-IN" sz="1600" b="1" i="1" dirty="0">
                          <a:latin typeface="Georgia" panose="02040502050405020303" pitchFamily="18" charset="0"/>
                        </a:rPr>
                        <a:t>Paper Name</a:t>
                      </a:r>
                    </a:p>
                  </a:txBody>
                  <a:tcPr/>
                </a:tc>
                <a:tc>
                  <a:txBody>
                    <a:bodyPr/>
                    <a:lstStyle/>
                    <a:p>
                      <a:r>
                        <a:rPr lang="en-IN" sz="1600" b="1" i="1" dirty="0">
                          <a:latin typeface="Georgia" panose="02040502050405020303" pitchFamily="18" charset="0"/>
                        </a:rPr>
                        <a:t>Published By</a:t>
                      </a:r>
                    </a:p>
                  </a:txBody>
                  <a:tcPr/>
                </a:tc>
                <a:tc>
                  <a:txBody>
                    <a:bodyPr/>
                    <a:lstStyle/>
                    <a:p>
                      <a:r>
                        <a:rPr lang="en-IN" sz="1600" b="1" i="1" dirty="0">
                          <a:latin typeface="Georgia" panose="02040502050405020303" pitchFamily="18" charset="0"/>
                        </a:rPr>
                        <a:t>Highlights</a:t>
                      </a:r>
                    </a:p>
                  </a:txBody>
                  <a:tcPr/>
                </a:tc>
                <a:extLst>
                  <a:ext uri="{0D108BD9-81ED-4DB2-BD59-A6C34878D82A}">
                    <a16:rowId xmlns:a16="http://schemas.microsoft.com/office/drawing/2014/main" val="2785561365"/>
                  </a:ext>
                </a:extLst>
              </a:tr>
              <a:tr h="4827169">
                <a:tc>
                  <a:txBody>
                    <a:bodyPr/>
                    <a:lstStyle/>
                    <a:p>
                      <a:r>
                        <a:rPr lang="en-IN" sz="1600" b="1" i="1" dirty="0">
                          <a:latin typeface="Georgia" panose="02040502050405020303" pitchFamily="18" charset="0"/>
                        </a:rPr>
                        <a:t>5.</a:t>
                      </a:r>
                    </a:p>
                  </a:txBody>
                  <a:tcPr/>
                </a:tc>
                <a:tc>
                  <a:txBody>
                    <a:bodyPr/>
                    <a:lstStyle/>
                    <a:p>
                      <a:r>
                        <a:rPr lang="en-US" sz="1800" b="1" i="1" kern="1200" dirty="0">
                          <a:solidFill>
                            <a:schemeClr val="tx1"/>
                          </a:solidFill>
                          <a:effectLst/>
                          <a:latin typeface="Georgia" panose="02040502050405020303" pitchFamily="18" charset="0"/>
                          <a:ea typeface="+mn-ea"/>
                          <a:cs typeface="+mn-cs"/>
                        </a:rPr>
                        <a:t>Land Suitability Investigation for Solar Power Plant Using GIS, AHP and Multi-Criteria Decision Approach: A Case of</a:t>
                      </a:r>
                    </a:p>
                    <a:p>
                      <a:r>
                        <a:rPr lang="en-US" sz="1800" b="1" i="1" kern="1200" dirty="0">
                          <a:solidFill>
                            <a:schemeClr val="tx1"/>
                          </a:solidFill>
                          <a:effectLst/>
                          <a:latin typeface="Georgia" panose="02040502050405020303" pitchFamily="18" charset="0"/>
                          <a:ea typeface="+mn-ea"/>
                          <a:cs typeface="+mn-cs"/>
                        </a:rPr>
                        <a:t>Megacity Kolkata, West Bengal, India</a:t>
                      </a:r>
                      <a:endParaRPr lang="en-IN" sz="1600" b="1" i="1" dirty="0">
                        <a:solidFill>
                          <a:schemeClr val="tx1"/>
                        </a:solidFill>
                        <a:latin typeface="Georgia" panose="02040502050405020303" pitchFamily="18" charset="0"/>
                      </a:endParaRPr>
                    </a:p>
                  </a:txBody>
                  <a:tcPr/>
                </a:tc>
                <a:tc>
                  <a:txBody>
                    <a:bodyPr/>
                    <a:lstStyle/>
                    <a:p>
                      <a:r>
                        <a:rPr lang="en-IN" sz="1600" b="1" i="1" kern="1200" dirty="0" err="1">
                          <a:solidFill>
                            <a:schemeClr val="tx1"/>
                          </a:solidFill>
                          <a:effectLst/>
                          <a:latin typeface="Georgia" panose="02040502050405020303" pitchFamily="18" charset="0"/>
                          <a:ea typeface="+mn-ea"/>
                          <a:cs typeface="+mn-cs"/>
                        </a:rPr>
                        <a:t>Bijay</a:t>
                      </a:r>
                      <a:r>
                        <a:rPr lang="en-IN" sz="1600" b="1" i="1" kern="1200" dirty="0">
                          <a:solidFill>
                            <a:schemeClr val="tx1"/>
                          </a:solidFill>
                          <a:effectLst/>
                          <a:latin typeface="Georgia" panose="02040502050405020303" pitchFamily="18" charset="0"/>
                          <a:ea typeface="+mn-ea"/>
                          <a:cs typeface="+mn-cs"/>
                        </a:rPr>
                        <a:t> Halder , </a:t>
                      </a:r>
                      <a:r>
                        <a:rPr lang="en-IN" sz="1600" b="1" i="1" kern="1200" dirty="0" err="1">
                          <a:solidFill>
                            <a:schemeClr val="tx1"/>
                          </a:solidFill>
                          <a:effectLst/>
                          <a:latin typeface="Georgia" panose="02040502050405020303" pitchFamily="18" charset="0"/>
                          <a:ea typeface="+mn-ea"/>
                          <a:cs typeface="+mn-cs"/>
                        </a:rPr>
                        <a:t>Papiya</a:t>
                      </a:r>
                      <a:r>
                        <a:rPr lang="en-IN" sz="1600" b="1" i="1" kern="1200" dirty="0">
                          <a:solidFill>
                            <a:schemeClr val="tx1"/>
                          </a:solidFill>
                          <a:effectLst/>
                          <a:latin typeface="Georgia" panose="02040502050405020303" pitchFamily="18" charset="0"/>
                          <a:ea typeface="+mn-ea"/>
                          <a:cs typeface="+mn-cs"/>
                        </a:rPr>
                        <a:t> </a:t>
                      </a:r>
                      <a:r>
                        <a:rPr lang="en-IN" sz="1600" b="1" i="1" kern="1200" dirty="0" err="1">
                          <a:solidFill>
                            <a:schemeClr val="tx1"/>
                          </a:solidFill>
                          <a:effectLst/>
                          <a:latin typeface="Georgia" panose="02040502050405020303" pitchFamily="18" charset="0"/>
                          <a:ea typeface="+mn-ea"/>
                          <a:cs typeface="+mn-cs"/>
                        </a:rPr>
                        <a:t>Banik</a:t>
                      </a:r>
                      <a:r>
                        <a:rPr lang="en-IN" sz="1600" b="1" i="1" kern="1200" dirty="0">
                          <a:solidFill>
                            <a:schemeClr val="tx1"/>
                          </a:solidFill>
                          <a:effectLst/>
                          <a:latin typeface="Georgia" panose="02040502050405020303" pitchFamily="18" charset="0"/>
                          <a:ea typeface="+mn-ea"/>
                          <a:cs typeface="+mn-cs"/>
                        </a:rPr>
                        <a:t>, Hussein </a:t>
                      </a:r>
                      <a:r>
                        <a:rPr lang="en-IN" sz="1600" b="1" i="1" kern="1200" dirty="0" err="1">
                          <a:solidFill>
                            <a:schemeClr val="tx1"/>
                          </a:solidFill>
                          <a:effectLst/>
                          <a:latin typeface="Georgia" panose="02040502050405020303" pitchFamily="18" charset="0"/>
                          <a:ea typeface="+mn-ea"/>
                          <a:cs typeface="+mn-cs"/>
                        </a:rPr>
                        <a:t>Almohamad</a:t>
                      </a:r>
                      <a:r>
                        <a:rPr lang="en-IN" sz="1600" b="1" i="1" kern="1200" dirty="0">
                          <a:solidFill>
                            <a:schemeClr val="tx1"/>
                          </a:solidFill>
                          <a:effectLst/>
                          <a:latin typeface="Georgia" panose="02040502050405020303" pitchFamily="18" charset="0"/>
                          <a:ea typeface="+mn-ea"/>
                          <a:cs typeface="+mn-cs"/>
                        </a:rPr>
                        <a:t> Ahmed Abdullah Al </a:t>
                      </a:r>
                      <a:r>
                        <a:rPr lang="en-IN" sz="1600" b="1" i="1" kern="1200" dirty="0" err="1">
                          <a:solidFill>
                            <a:schemeClr val="tx1"/>
                          </a:solidFill>
                          <a:effectLst/>
                          <a:latin typeface="Georgia" panose="02040502050405020303" pitchFamily="18" charset="0"/>
                          <a:ea typeface="+mn-ea"/>
                          <a:cs typeface="+mn-cs"/>
                        </a:rPr>
                        <a:t>Dughairi</a:t>
                      </a:r>
                      <a:r>
                        <a:rPr lang="en-IN" sz="1600" b="1" i="1" kern="1200" dirty="0">
                          <a:solidFill>
                            <a:schemeClr val="tx1"/>
                          </a:solidFill>
                          <a:effectLst/>
                          <a:latin typeface="Georgia" panose="02040502050405020303" pitchFamily="18" charset="0"/>
                          <a:ea typeface="+mn-ea"/>
                          <a:cs typeface="+mn-cs"/>
                        </a:rPr>
                        <a:t> , </a:t>
                      </a:r>
                      <a:r>
                        <a:rPr lang="en-IN" sz="1600" b="1" i="1" kern="1200" dirty="0" err="1">
                          <a:solidFill>
                            <a:schemeClr val="tx1"/>
                          </a:solidFill>
                          <a:effectLst/>
                          <a:latin typeface="Georgia" panose="02040502050405020303" pitchFamily="18" charset="0"/>
                          <a:ea typeface="+mn-ea"/>
                          <a:cs typeface="+mn-cs"/>
                        </a:rPr>
                        <a:t>Motrih</a:t>
                      </a:r>
                      <a:r>
                        <a:rPr lang="en-IN" sz="1600" b="1" i="1" kern="1200" dirty="0">
                          <a:solidFill>
                            <a:schemeClr val="tx1"/>
                          </a:solidFill>
                          <a:effectLst/>
                          <a:latin typeface="Georgia" panose="02040502050405020303" pitchFamily="18" charset="0"/>
                          <a:ea typeface="+mn-ea"/>
                          <a:cs typeface="+mn-cs"/>
                        </a:rPr>
                        <a:t> Al  -</a:t>
                      </a:r>
                      <a:r>
                        <a:rPr lang="en-IN" sz="1600" b="1" i="1" kern="1200" dirty="0" err="1">
                          <a:solidFill>
                            <a:schemeClr val="tx1"/>
                          </a:solidFill>
                          <a:effectLst/>
                          <a:latin typeface="Georgia" panose="02040502050405020303" pitchFamily="18" charset="0"/>
                          <a:ea typeface="+mn-ea"/>
                          <a:cs typeface="+mn-cs"/>
                        </a:rPr>
                        <a:t>Mutiry</a:t>
                      </a:r>
                      <a:r>
                        <a:rPr lang="en-IN" sz="1600" b="1" i="1" kern="1200" dirty="0">
                          <a:solidFill>
                            <a:schemeClr val="tx1"/>
                          </a:solidFill>
                          <a:effectLst/>
                          <a:latin typeface="Georgia" panose="02040502050405020303" pitchFamily="18" charset="0"/>
                          <a:ea typeface="+mn-ea"/>
                          <a:cs typeface="+mn-cs"/>
                        </a:rPr>
                        <a:t> ,</a:t>
                      </a:r>
                    </a:p>
                    <a:p>
                      <a:r>
                        <a:rPr lang="en-IN" sz="1600" b="1" i="1" kern="1200" dirty="0">
                          <a:solidFill>
                            <a:schemeClr val="tx1"/>
                          </a:solidFill>
                          <a:effectLst/>
                          <a:latin typeface="Georgia" panose="02040502050405020303" pitchFamily="18" charset="0"/>
                          <a:ea typeface="+mn-ea"/>
                          <a:cs typeface="+mn-cs"/>
                        </a:rPr>
                        <a:t>Haya Falah Al </a:t>
                      </a:r>
                      <a:r>
                        <a:rPr lang="en-IN" sz="1600" b="1" i="1" kern="1200" dirty="0" err="1">
                          <a:solidFill>
                            <a:schemeClr val="tx1"/>
                          </a:solidFill>
                          <a:effectLst/>
                          <a:latin typeface="Georgia" panose="02040502050405020303" pitchFamily="18" charset="0"/>
                          <a:ea typeface="+mn-ea"/>
                          <a:cs typeface="+mn-cs"/>
                        </a:rPr>
                        <a:t>Shahrani</a:t>
                      </a:r>
                      <a:r>
                        <a:rPr lang="en-IN" sz="1600" b="1" i="1" kern="1200" dirty="0">
                          <a:solidFill>
                            <a:schemeClr val="tx1"/>
                          </a:solidFill>
                          <a:effectLst/>
                          <a:latin typeface="Georgia" panose="02040502050405020303" pitchFamily="18" charset="0"/>
                          <a:ea typeface="+mn-ea"/>
                          <a:cs typeface="+mn-cs"/>
                        </a:rPr>
                        <a:t>  and Hazem Ghassan Abdo</a:t>
                      </a:r>
                      <a:endParaRPr lang="en-IN" sz="1600" b="1" i="1" dirty="0">
                        <a:latin typeface="Georgia" panose="02040502050405020303" pitchFamily="18" charset="0"/>
                      </a:endParaRPr>
                    </a:p>
                  </a:txBody>
                  <a:tcPr/>
                </a:tc>
                <a:tc>
                  <a:txBody>
                    <a:bodyPr/>
                    <a:lstStyle/>
                    <a:p>
                      <a:r>
                        <a:rPr lang="en-US" sz="1500" b="1" i="1" u="none" strike="noStrike" kern="1200" baseline="0" dirty="0">
                          <a:solidFill>
                            <a:schemeClr val="tx1"/>
                          </a:solidFill>
                          <a:latin typeface="Georgia" panose="02040502050405020303" pitchFamily="18" charset="0"/>
                          <a:ea typeface="+mn-ea"/>
                          <a:cs typeface="+mn-cs"/>
                        </a:rPr>
                        <a:t>The site suitability map was developed using a pairwise comparison matrix and the weights</a:t>
                      </a:r>
                    </a:p>
                    <a:p>
                      <a:r>
                        <a:rPr lang="en-US" sz="1500" b="1" i="1" u="none" strike="noStrike" kern="1200" baseline="0" dirty="0">
                          <a:solidFill>
                            <a:schemeClr val="tx1"/>
                          </a:solidFill>
                          <a:latin typeface="Georgia" panose="02040502050405020303" pitchFamily="18" charset="0"/>
                          <a:ea typeface="+mn-ea"/>
                          <a:cs typeface="+mn-cs"/>
                        </a:rPr>
                        <a:t>were calculated for each criterion. The suitability map was divided into five categories, from not</a:t>
                      </a:r>
                    </a:p>
                    <a:p>
                      <a:r>
                        <a:rPr lang="en-US" sz="1500" b="1" i="1" u="none" strike="noStrike" kern="1200" baseline="0" dirty="0">
                          <a:solidFill>
                            <a:schemeClr val="tx1"/>
                          </a:solidFill>
                          <a:latin typeface="Georgia" panose="02040502050405020303" pitchFamily="18" charset="0"/>
                          <a:ea typeface="+mn-ea"/>
                          <a:cs typeface="+mn-cs"/>
                        </a:rPr>
                        <a:t>suitable to very highly suitable. A total of 474.21 km2 (10.69%) of the area was classified as very</a:t>
                      </a:r>
                    </a:p>
                    <a:p>
                      <a:r>
                        <a:rPr lang="en-US" sz="1500" b="1" i="1" u="none" strike="noStrike" kern="1200" baseline="0" dirty="0">
                          <a:solidFill>
                            <a:schemeClr val="tx1"/>
                          </a:solidFill>
                          <a:latin typeface="Georgia" panose="02040502050405020303" pitchFamily="18" charset="0"/>
                          <a:ea typeface="+mn-ea"/>
                          <a:cs typeface="+mn-cs"/>
                        </a:rPr>
                        <a:t>highly suitable whereas 249.54 km2 (5.62%) area was classified as not suitable because of the water</a:t>
                      </a:r>
                    </a:p>
                    <a:p>
                      <a:r>
                        <a:rPr lang="en-US" sz="1500" b="1" i="1" u="none" strike="noStrike" kern="1200" baseline="0" dirty="0">
                          <a:solidFill>
                            <a:schemeClr val="tx1"/>
                          </a:solidFill>
                          <a:latin typeface="Georgia" panose="02040502050405020303" pitchFamily="18" charset="0"/>
                          <a:ea typeface="+mn-ea"/>
                          <a:cs typeface="+mn-cs"/>
                        </a:rPr>
                        <a:t>area and east Kolkata wetland. A total of 1438.15 km2 (32.43%) of the area was classified as highly</a:t>
                      </a:r>
                    </a:p>
                    <a:p>
                      <a:r>
                        <a:rPr lang="en-US" sz="1500" b="1" i="1" u="none" strike="noStrike" kern="1200" baseline="0" dirty="0">
                          <a:solidFill>
                            <a:schemeClr val="tx1"/>
                          </a:solidFill>
                          <a:latin typeface="Georgia" panose="02040502050405020303" pitchFamily="18" charset="0"/>
                          <a:ea typeface="+mn-ea"/>
                          <a:cs typeface="+mn-cs"/>
                        </a:rPr>
                        <a:t>suitable for a solar power plant. The Kolkata megacity and water body locations were identified as</a:t>
                      </a:r>
                    </a:p>
                    <a:p>
                      <a:r>
                        <a:rPr lang="en-US" sz="1500" b="1" i="1" u="none" strike="noStrike" kern="1200" baseline="0" dirty="0">
                          <a:solidFill>
                            <a:schemeClr val="tx1"/>
                          </a:solidFill>
                          <a:latin typeface="Georgia" panose="02040502050405020303" pitchFamily="18" charset="0"/>
                          <a:ea typeface="+mn-ea"/>
                          <a:cs typeface="+mn-cs"/>
                        </a:rPr>
                        <a:t>moderate to not suitable sites.</a:t>
                      </a:r>
                      <a:endParaRPr lang="en-US" sz="1500" b="1" i="1" dirty="0">
                        <a:latin typeface="Georgia" panose="02040502050405020303" pitchFamily="18" charset="0"/>
                      </a:endParaRPr>
                    </a:p>
                  </a:txBody>
                  <a:tcPr/>
                </a:tc>
                <a:extLst>
                  <a:ext uri="{0D108BD9-81ED-4DB2-BD59-A6C34878D82A}">
                    <a16:rowId xmlns:a16="http://schemas.microsoft.com/office/drawing/2014/main" val="1765287803"/>
                  </a:ext>
                </a:extLst>
              </a:tr>
            </a:tbl>
          </a:graphicData>
        </a:graphic>
      </p:graphicFrame>
    </p:spTree>
    <p:extLst>
      <p:ext uri="{BB962C8B-B14F-4D97-AF65-F5344CB8AC3E}">
        <p14:creationId xmlns:p14="http://schemas.microsoft.com/office/powerpoint/2010/main" val="706683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C7C86-68EF-4B69-AED1-D0FBC3ED10E9}"/>
              </a:ext>
            </a:extLst>
          </p:cNvPr>
          <p:cNvSpPr>
            <a:spLocks noGrp="1"/>
          </p:cNvSpPr>
          <p:nvPr>
            <p:ph type="title"/>
          </p:nvPr>
        </p:nvSpPr>
        <p:spPr>
          <a:xfrm>
            <a:off x="0" y="192344"/>
            <a:ext cx="12192000" cy="881542"/>
          </a:xfrm>
        </p:spPr>
        <p:txBody>
          <a:bodyPr>
            <a:normAutofit/>
          </a:bodyPr>
          <a:lstStyle/>
          <a:p>
            <a:pPr marL="0" indent="0" algn="ctr">
              <a:lnSpc>
                <a:spcPct val="110000"/>
              </a:lnSpc>
              <a:spcBef>
                <a:spcPct val="0"/>
              </a:spcBef>
              <a:buNone/>
            </a:pPr>
            <a:r>
              <a:rPr lang="en-IN" sz="4400" b="1" dirty="0">
                <a:solidFill>
                  <a:srgbClr val="002060"/>
                </a:solidFill>
                <a:latin typeface="Georgia" panose="02040502050405020303" pitchFamily="18" charset="0"/>
                <a:ea typeface="+mj-ea"/>
                <a:cs typeface="+mj-cs"/>
              </a:rPr>
              <a:t>Gap Identification</a:t>
            </a:r>
          </a:p>
        </p:txBody>
      </p:sp>
      <p:pic>
        <p:nvPicPr>
          <p:cNvPr id="8" name="Content Placeholder 7">
            <a:extLst>
              <a:ext uri="{FF2B5EF4-FFF2-40B4-BE49-F238E27FC236}">
                <a16:creationId xmlns:a16="http://schemas.microsoft.com/office/drawing/2014/main" id="{D0EC7758-8052-45EF-9C6B-A54F89FC841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818" y="136525"/>
            <a:ext cx="879921" cy="1172756"/>
          </a:xfrm>
        </p:spPr>
      </p:pic>
      <p:sp>
        <p:nvSpPr>
          <p:cNvPr id="4" name="Date Placeholder 3">
            <a:extLst>
              <a:ext uri="{FF2B5EF4-FFF2-40B4-BE49-F238E27FC236}">
                <a16:creationId xmlns:a16="http://schemas.microsoft.com/office/drawing/2014/main" id="{78A9E1E1-7DB7-483B-8152-E9F02A669314}"/>
              </a:ext>
            </a:extLst>
          </p:cNvPr>
          <p:cNvSpPr>
            <a:spLocks noGrp="1"/>
          </p:cNvSpPr>
          <p:nvPr>
            <p:ph type="dt" sz="half" idx="10"/>
          </p:nvPr>
        </p:nvSpPr>
        <p:spPr>
          <a:xfrm>
            <a:off x="125818" y="6356351"/>
            <a:ext cx="1086293" cy="365124"/>
          </a:xfrm>
        </p:spPr>
        <p:txBody>
          <a:bodyPr/>
          <a:lstStyle/>
          <a:p>
            <a:fld id="{A58CC119-EF3E-4F4B-B4FC-48A3577E140C}" type="datetime1">
              <a:rPr lang="en-IN" smtClean="0">
                <a:latin typeface="Georgia" panose="02040502050405020303" pitchFamily="18" charset="0"/>
              </a:rPr>
              <a:t>13-03-2023</a:t>
            </a:fld>
            <a:endParaRPr lang="en-IN" dirty="0">
              <a:latin typeface="Georgia" panose="02040502050405020303" pitchFamily="18" charset="0"/>
            </a:endParaRPr>
          </a:p>
        </p:txBody>
      </p:sp>
      <p:sp>
        <p:nvSpPr>
          <p:cNvPr id="5" name="Footer Placeholder 4">
            <a:extLst>
              <a:ext uri="{FF2B5EF4-FFF2-40B4-BE49-F238E27FC236}">
                <a16:creationId xmlns:a16="http://schemas.microsoft.com/office/drawing/2014/main" id="{9AA86095-2EA8-44CE-9EDF-5A05AFE2E584}"/>
              </a:ext>
            </a:extLst>
          </p:cNvPr>
          <p:cNvSpPr>
            <a:spLocks noGrp="1"/>
          </p:cNvSpPr>
          <p:nvPr>
            <p:ph type="ftr" sz="quarter" idx="11"/>
          </p:nvPr>
        </p:nvSpPr>
        <p:spPr>
          <a:xfrm>
            <a:off x="1998921" y="6356351"/>
            <a:ext cx="8272129" cy="365124"/>
          </a:xfrm>
        </p:spPr>
        <p:txBody>
          <a:bodyPr/>
          <a:lstStyle/>
          <a:p>
            <a:r>
              <a:rPr lang="en-US" dirty="0">
                <a:latin typeface="Georgia" panose="02040502050405020303" pitchFamily="18" charset="0"/>
              </a:rPr>
              <a:t>Dept. of Electronics and Telecommunication </a:t>
            </a:r>
          </a:p>
          <a:p>
            <a:r>
              <a:rPr lang="en-US" dirty="0">
                <a:latin typeface="Georgia" panose="02040502050405020303" pitchFamily="18" charset="0"/>
              </a:rPr>
              <a:t>Hope Foundation’s International Institute of Information Technology, </a:t>
            </a:r>
            <a:r>
              <a:rPr lang="en-US" dirty="0" err="1">
                <a:latin typeface="Georgia" panose="02040502050405020303" pitchFamily="18" charset="0"/>
              </a:rPr>
              <a:t>Hinjawadi</a:t>
            </a:r>
            <a:r>
              <a:rPr lang="en-US" dirty="0">
                <a:latin typeface="Georgia" panose="02040502050405020303" pitchFamily="18" charset="0"/>
              </a:rPr>
              <a:t>, Pune</a:t>
            </a:r>
            <a:endParaRPr lang="en-IN" dirty="0">
              <a:latin typeface="Georgia" panose="02040502050405020303" pitchFamily="18" charset="0"/>
            </a:endParaRPr>
          </a:p>
        </p:txBody>
      </p:sp>
      <p:sp>
        <p:nvSpPr>
          <p:cNvPr id="6" name="Slide Number Placeholder 5">
            <a:extLst>
              <a:ext uri="{FF2B5EF4-FFF2-40B4-BE49-F238E27FC236}">
                <a16:creationId xmlns:a16="http://schemas.microsoft.com/office/drawing/2014/main" id="{C38BB812-B607-47EF-A780-9C9FB18F8571}"/>
              </a:ext>
            </a:extLst>
          </p:cNvPr>
          <p:cNvSpPr>
            <a:spLocks noGrp="1"/>
          </p:cNvSpPr>
          <p:nvPr>
            <p:ph type="sldNum" sz="quarter" idx="12"/>
          </p:nvPr>
        </p:nvSpPr>
        <p:spPr>
          <a:xfrm>
            <a:off x="11493795" y="6356352"/>
            <a:ext cx="487326" cy="365124"/>
          </a:xfrm>
        </p:spPr>
        <p:txBody>
          <a:bodyPr>
            <a:normAutofit/>
          </a:bodyPr>
          <a:lstStyle/>
          <a:p>
            <a:fld id="{1C31DEBF-AE20-4689-ADFF-879AF853B401}" type="slidenum">
              <a:rPr lang="en-IN" smtClean="0">
                <a:latin typeface="Georgia" panose="02040502050405020303" pitchFamily="18" charset="0"/>
              </a:rPr>
              <a:t>9</a:t>
            </a:fld>
            <a:endParaRPr lang="en-IN" dirty="0">
              <a:latin typeface="Georgia" panose="02040502050405020303" pitchFamily="18" charset="0"/>
            </a:endParaRPr>
          </a:p>
        </p:txBody>
      </p:sp>
      <p:sp>
        <p:nvSpPr>
          <p:cNvPr id="9" name="Content Placeholder 2">
            <a:extLst>
              <a:ext uri="{FF2B5EF4-FFF2-40B4-BE49-F238E27FC236}">
                <a16:creationId xmlns:a16="http://schemas.microsoft.com/office/drawing/2014/main" id="{5D835353-1A31-463F-B4DC-811725AFF11B}"/>
              </a:ext>
            </a:extLst>
          </p:cNvPr>
          <p:cNvSpPr txBox="1">
            <a:spLocks/>
          </p:cNvSpPr>
          <p:nvPr/>
        </p:nvSpPr>
        <p:spPr>
          <a:xfrm>
            <a:off x="763772" y="1539449"/>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ct val="0"/>
              </a:spcBef>
            </a:pPr>
            <a:endParaRPr lang="en-IN" sz="2000" b="1" i="1" dirty="0">
              <a:solidFill>
                <a:srgbClr val="C00000"/>
              </a:solidFill>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en-IN" sz="2000" b="1" i="1" dirty="0">
                <a:effectLst>
                  <a:outerShdw blurRad="38100" dist="38100" dir="2700000" algn="tl">
                    <a:srgbClr val="000000">
                      <a:alpha val="43137"/>
                    </a:srgbClr>
                  </a:outerShdw>
                </a:effectLst>
                <a:latin typeface="Georgia" panose="02040502050405020303" pitchFamily="18" charset="0"/>
                <a:ea typeface="+mj-ea"/>
                <a:cs typeface="+mj-cs"/>
              </a:rPr>
              <a:t>Solar power plant can be set up at any place but</a:t>
            </a:r>
          </a:p>
          <a:p>
            <a:pPr marL="0" indent="0">
              <a:lnSpc>
                <a:spcPct val="110000"/>
              </a:lnSpc>
              <a:spcBef>
                <a:spcPct val="0"/>
              </a:spcBef>
              <a:buNone/>
            </a:pPr>
            <a:endParaRPr lang="en-IN"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en-IN" sz="2000" b="1" i="1" dirty="0">
                <a:effectLst>
                  <a:outerShdw blurRad="38100" dist="38100" dir="2700000" algn="tl">
                    <a:srgbClr val="000000">
                      <a:alpha val="43137"/>
                    </a:srgbClr>
                  </a:outerShdw>
                </a:effectLst>
                <a:latin typeface="Georgia" panose="02040502050405020303" pitchFamily="18" charset="0"/>
                <a:ea typeface="+mj-ea"/>
                <a:cs typeface="+mj-cs"/>
              </a:rPr>
              <a:t>Suitable place needs to be discovered to get optimal output</a:t>
            </a:r>
          </a:p>
          <a:p>
            <a:pPr marL="0" indent="0">
              <a:lnSpc>
                <a:spcPct val="110000"/>
              </a:lnSpc>
              <a:spcBef>
                <a:spcPct val="0"/>
              </a:spcBef>
              <a:buNone/>
            </a:pPr>
            <a:endParaRPr lang="en-IN" sz="2000" b="1" i="1" dirty="0">
              <a:effectLst>
                <a:outerShdw blurRad="38100" dist="38100" dir="2700000" algn="tl">
                  <a:srgbClr val="000000">
                    <a:alpha val="43137"/>
                  </a:srgbClr>
                </a:outerShdw>
              </a:effectLst>
              <a:latin typeface="Georgia" panose="02040502050405020303" pitchFamily="18" charset="0"/>
              <a:ea typeface="+mj-ea"/>
              <a:cs typeface="+mj-cs"/>
            </a:endParaRPr>
          </a:p>
          <a:p>
            <a:pPr>
              <a:lnSpc>
                <a:spcPct val="110000"/>
              </a:lnSpc>
              <a:spcBef>
                <a:spcPct val="0"/>
              </a:spcBef>
            </a:pPr>
            <a:r>
              <a:rPr lang="en-IN" sz="2000" b="1" i="1" dirty="0">
                <a:effectLst>
                  <a:outerShdw blurRad="38100" dist="38100" dir="2700000" algn="tl">
                    <a:srgbClr val="000000">
                      <a:alpha val="43137"/>
                    </a:srgbClr>
                  </a:outerShdw>
                </a:effectLst>
                <a:latin typeface="Georgia" panose="02040502050405020303" pitchFamily="18" charset="0"/>
                <a:ea typeface="+mj-ea"/>
                <a:cs typeface="+mj-cs"/>
              </a:rPr>
              <a:t>Suitability analysis needs to be done to find the best location</a:t>
            </a:r>
          </a:p>
          <a:p>
            <a:pPr marL="0" indent="0">
              <a:lnSpc>
                <a:spcPct val="110000"/>
              </a:lnSpc>
              <a:spcBef>
                <a:spcPct val="0"/>
              </a:spcBef>
              <a:buNone/>
            </a:pPr>
            <a:endParaRPr lang="en-IN" sz="2000" b="1" i="1" dirty="0">
              <a:effectLst>
                <a:outerShdw blurRad="38100" dist="38100" dir="2700000" algn="tl">
                  <a:srgbClr val="000000">
                    <a:alpha val="43137"/>
                  </a:srgbClr>
                </a:outerShdw>
              </a:effectLst>
              <a:latin typeface="Georgia" panose="02040502050405020303" pitchFamily="18" charset="0"/>
              <a:ea typeface="+mj-ea"/>
              <a:cs typeface="+mj-cs"/>
            </a:endParaRPr>
          </a:p>
          <a:p>
            <a:endParaRPr lang="en-US" sz="1400" dirty="0">
              <a:latin typeface="Georgia" panose="02040502050405020303" pitchFamily="18" charset="0"/>
            </a:endParaRPr>
          </a:p>
          <a:p>
            <a:endParaRPr lang="en-US" dirty="0">
              <a:latin typeface="Georgia" panose="02040502050405020303" pitchFamily="18" charset="0"/>
            </a:endParaRPr>
          </a:p>
        </p:txBody>
      </p:sp>
    </p:spTree>
    <p:extLst>
      <p:ext uri="{BB962C8B-B14F-4D97-AF65-F5344CB8AC3E}">
        <p14:creationId xmlns:p14="http://schemas.microsoft.com/office/powerpoint/2010/main" val="3218852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1060</TotalTime>
  <Words>2286</Words>
  <Application>Microsoft Office PowerPoint</Application>
  <PresentationFormat>Widescreen</PresentationFormat>
  <Paragraphs>432</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Georgia</vt:lpstr>
      <vt:lpstr>Office Theme</vt:lpstr>
      <vt:lpstr>Project Phase I Presentation  Suitability Analysis and Estimation of Power for Siting Solar Power Plant in Pune   Presented by  Akash Solunke (BE22205)  Darshan Satish Patil(BE22117)  Varad Kulkarni(BE22159)   Guided by  Prof. Anjali Jagtap </vt:lpstr>
      <vt:lpstr>Outline</vt:lpstr>
      <vt:lpstr>Introduction</vt:lpstr>
      <vt:lpstr>Literature survey </vt:lpstr>
      <vt:lpstr>Literature survey </vt:lpstr>
      <vt:lpstr>Literature survey </vt:lpstr>
      <vt:lpstr>Literature survey </vt:lpstr>
      <vt:lpstr>Literature survey </vt:lpstr>
      <vt:lpstr>Gap Identification</vt:lpstr>
      <vt:lpstr>Problem statement and Objectives</vt:lpstr>
      <vt:lpstr>Proposed Methodology</vt:lpstr>
      <vt:lpstr>Proposed Requirement Analysis</vt:lpstr>
      <vt:lpstr>Impact analysis</vt:lpstr>
      <vt:lpstr>Impact analysis</vt:lpstr>
      <vt:lpstr>Professional Ethical practices  to be followed</vt:lpstr>
      <vt:lpstr>System Implementation</vt:lpstr>
      <vt:lpstr>System Implementation</vt:lpstr>
      <vt:lpstr>PowerPoint Presentation</vt:lpstr>
      <vt:lpstr>System Implementation</vt:lpstr>
      <vt:lpstr>PowerPoint Presentation</vt:lpstr>
      <vt:lpstr>PowerPoint Presentation</vt:lpstr>
      <vt:lpstr>System Implementation</vt:lpstr>
      <vt:lpstr>Results and discussion</vt:lpstr>
      <vt:lpstr>Results and discussion</vt:lpstr>
      <vt:lpstr>Results and discussion</vt:lpstr>
      <vt:lpstr>Conclusions and 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Full Project Name  Presented by  Name of Student(Roll No)  Name of Student(Roll No)  Name of Student(Roll No)  Guided by  Prof. Name of Guide</dc:title>
  <dc:creator>Varsha Degaonkar</dc:creator>
  <cp:lastModifiedBy>Akash Solunke</cp:lastModifiedBy>
  <cp:revision>111</cp:revision>
  <dcterms:created xsi:type="dcterms:W3CDTF">2021-04-22T12:21:23Z</dcterms:created>
  <dcterms:modified xsi:type="dcterms:W3CDTF">2023-03-13T08:04:15Z</dcterms:modified>
</cp:coreProperties>
</file>